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notesMasterIdLst>
    <p:notesMasterId r:id="rId26"/>
  </p:notesMasterIdLst>
  <p:handoutMasterIdLst>
    <p:handoutMasterId r:id="rId27"/>
  </p:handoutMasterIdLst>
  <p:sldIdLst>
    <p:sldId id="276" r:id="rId2"/>
    <p:sldId id="277" r:id="rId3"/>
    <p:sldId id="278" r:id="rId4"/>
    <p:sldId id="279" r:id="rId5"/>
    <p:sldId id="280" r:id="rId6"/>
    <p:sldId id="281" r:id="rId7"/>
    <p:sldId id="282" r:id="rId8"/>
    <p:sldId id="283" r:id="rId9"/>
    <p:sldId id="284" r:id="rId10"/>
    <p:sldId id="285" r:id="rId11"/>
    <p:sldId id="286" r:id="rId12"/>
    <p:sldId id="287" r:id="rId13"/>
    <p:sldId id="288" r:id="rId14"/>
    <p:sldId id="289" r:id="rId15"/>
    <p:sldId id="363" r:id="rId16"/>
    <p:sldId id="364" r:id="rId17"/>
    <p:sldId id="365" r:id="rId18"/>
    <p:sldId id="366" r:id="rId19"/>
    <p:sldId id="367" r:id="rId20"/>
    <p:sldId id="369" r:id="rId21"/>
    <p:sldId id="370" r:id="rId22"/>
    <p:sldId id="371" r:id="rId23"/>
    <p:sldId id="372" r:id="rId24"/>
    <p:sldId id="29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NKHANH" initials="V"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164"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1-16T00:55:01.238" idx="3">
    <p:pos x="106" y="106"/>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DDA7931-FCA8-40E6-92B0-9A7217B666F6}" type="datetimeFigureOut">
              <a:rPr lang="en-US" smtClean="0"/>
              <a:t>3/16/2018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C18B4D4-36FE-4304-B17E-DDFA57BEEB4A}" type="slidenum">
              <a:rPr lang="en-US" smtClean="0"/>
              <a:t>‹#›</a:t>
            </a:fld>
            <a:endParaRPr lang="en-US"/>
          </a:p>
        </p:txBody>
      </p:sp>
    </p:spTree>
    <p:extLst>
      <p:ext uri="{BB962C8B-B14F-4D97-AF65-F5344CB8AC3E}">
        <p14:creationId xmlns:p14="http://schemas.microsoft.com/office/powerpoint/2010/main" val="33709383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E2314E-248A-4165-BD6C-B62FB1B38AA5}" type="datetimeFigureOut">
              <a:rPr lang="en-US" smtClean="0"/>
              <a:pPr/>
              <a:t>3/16/2018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2B54AC-5003-4B36-81BE-59F95CE55D5D}" type="slidenum">
              <a:rPr lang="en-US" smtClean="0"/>
              <a:pPr/>
              <a:t>‹#›</a:t>
            </a:fld>
            <a:endParaRPr lang="en-US"/>
          </a:p>
        </p:txBody>
      </p:sp>
    </p:spTree>
    <p:extLst>
      <p:ext uri="{BB962C8B-B14F-4D97-AF65-F5344CB8AC3E}">
        <p14:creationId xmlns:p14="http://schemas.microsoft.com/office/powerpoint/2010/main" val="4254079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9086A28-A360-4AF4-8042-1B5D7A896200}" type="datetimeFigureOut">
              <a:rPr lang="en-US" smtClean="0"/>
              <a:pPr/>
              <a:t>3/16/2018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282D973D-383A-4017-93E9-789E3937E608}" type="slidenum">
              <a:rPr lang="en-US" smtClean="0"/>
              <a:pPr/>
              <a:t>‹#›</a:t>
            </a:fld>
            <a:endParaRPr lang="en-US"/>
          </a:p>
        </p:txBody>
      </p:sp>
    </p:spTree>
    <p:extLst>
      <p:ext uri="{BB962C8B-B14F-4D97-AF65-F5344CB8AC3E}">
        <p14:creationId xmlns:p14="http://schemas.microsoft.com/office/powerpoint/2010/main" val="2343474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086A28-A360-4AF4-8042-1B5D7A896200}" type="datetimeFigureOut">
              <a:rPr lang="en-US" smtClean="0"/>
              <a:pPr/>
              <a:t>3/16/2018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82D973D-383A-4017-93E9-789E3937E608}" type="slidenum">
              <a:rPr lang="en-US" smtClean="0"/>
              <a:pPr/>
              <a:t>‹#›</a:t>
            </a:fld>
            <a:endParaRPr lang="en-US"/>
          </a:p>
        </p:txBody>
      </p:sp>
    </p:spTree>
    <p:extLst>
      <p:ext uri="{BB962C8B-B14F-4D97-AF65-F5344CB8AC3E}">
        <p14:creationId xmlns:p14="http://schemas.microsoft.com/office/powerpoint/2010/main" val="3543862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086A28-A360-4AF4-8042-1B5D7A896200}" type="datetimeFigureOut">
              <a:rPr lang="en-US" smtClean="0"/>
              <a:pPr/>
              <a:t>3/16/2018</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82D973D-383A-4017-93E9-789E3937E608}"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95822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9086A28-A360-4AF4-8042-1B5D7A896200}" type="datetimeFigureOut">
              <a:rPr lang="en-US" smtClean="0"/>
              <a:pPr/>
              <a:t>3/16/2018</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82D973D-383A-4017-93E9-789E3937E608}" type="slidenum">
              <a:rPr lang="en-US" smtClean="0"/>
              <a:pPr/>
              <a:t>‹#›</a:t>
            </a:fld>
            <a:endParaRPr lang="en-US"/>
          </a:p>
        </p:txBody>
      </p:sp>
    </p:spTree>
    <p:extLst>
      <p:ext uri="{BB962C8B-B14F-4D97-AF65-F5344CB8AC3E}">
        <p14:creationId xmlns:p14="http://schemas.microsoft.com/office/powerpoint/2010/main" val="2501613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9086A28-A360-4AF4-8042-1B5D7A896200}" type="datetimeFigureOut">
              <a:rPr lang="en-US" smtClean="0"/>
              <a:pPr/>
              <a:t>3/16/2018</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82D973D-383A-4017-93E9-789E3937E608}"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21048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9086A28-A360-4AF4-8042-1B5D7A896200}" type="datetimeFigureOut">
              <a:rPr lang="en-US" smtClean="0"/>
              <a:pPr/>
              <a:t>3/16/2018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82D973D-383A-4017-93E9-789E3937E608}" type="slidenum">
              <a:rPr lang="en-US" smtClean="0"/>
              <a:pPr/>
              <a:t>‹#›</a:t>
            </a:fld>
            <a:endParaRPr lang="en-US"/>
          </a:p>
        </p:txBody>
      </p:sp>
    </p:spTree>
    <p:extLst>
      <p:ext uri="{BB962C8B-B14F-4D97-AF65-F5344CB8AC3E}">
        <p14:creationId xmlns:p14="http://schemas.microsoft.com/office/powerpoint/2010/main" val="27430049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086A28-A360-4AF4-8042-1B5D7A896200}" type="datetimeFigureOut">
              <a:rPr lang="en-US" smtClean="0"/>
              <a:pPr/>
              <a:t>3/16/2018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82D973D-383A-4017-93E9-789E3937E608}" type="slidenum">
              <a:rPr lang="en-US" smtClean="0"/>
              <a:pPr/>
              <a:t>‹#›</a:t>
            </a:fld>
            <a:endParaRPr lang="en-US"/>
          </a:p>
        </p:txBody>
      </p:sp>
    </p:spTree>
    <p:extLst>
      <p:ext uri="{BB962C8B-B14F-4D97-AF65-F5344CB8AC3E}">
        <p14:creationId xmlns:p14="http://schemas.microsoft.com/office/powerpoint/2010/main" val="21910014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086A28-A360-4AF4-8042-1B5D7A896200}" type="datetimeFigureOut">
              <a:rPr lang="en-US" smtClean="0"/>
              <a:pPr/>
              <a:t>3/16/2018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82D973D-383A-4017-93E9-789E3937E608}" type="slidenum">
              <a:rPr lang="en-US" smtClean="0"/>
              <a:pPr/>
              <a:t>‹#›</a:t>
            </a:fld>
            <a:endParaRPr lang="en-US"/>
          </a:p>
        </p:txBody>
      </p:sp>
    </p:spTree>
    <p:extLst>
      <p:ext uri="{BB962C8B-B14F-4D97-AF65-F5344CB8AC3E}">
        <p14:creationId xmlns:p14="http://schemas.microsoft.com/office/powerpoint/2010/main" val="22828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086A28-A360-4AF4-8042-1B5D7A896200}" type="datetimeFigureOut">
              <a:rPr lang="en-US" smtClean="0"/>
              <a:pPr/>
              <a:t>3/16/2018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82D973D-383A-4017-93E9-789E3937E608}" type="slidenum">
              <a:rPr lang="en-US" smtClean="0"/>
              <a:pPr/>
              <a:t>‹#›</a:t>
            </a:fld>
            <a:endParaRPr lang="en-US"/>
          </a:p>
        </p:txBody>
      </p:sp>
    </p:spTree>
    <p:extLst>
      <p:ext uri="{BB962C8B-B14F-4D97-AF65-F5344CB8AC3E}">
        <p14:creationId xmlns:p14="http://schemas.microsoft.com/office/powerpoint/2010/main" val="356815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086A28-A360-4AF4-8042-1B5D7A896200}" type="datetimeFigureOut">
              <a:rPr lang="en-US" smtClean="0"/>
              <a:pPr/>
              <a:t>3/16/2018</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82D973D-383A-4017-93E9-789E3937E608}" type="slidenum">
              <a:rPr lang="en-US" smtClean="0"/>
              <a:pPr/>
              <a:t>‹#›</a:t>
            </a:fld>
            <a:endParaRPr lang="en-US"/>
          </a:p>
        </p:txBody>
      </p:sp>
    </p:spTree>
    <p:extLst>
      <p:ext uri="{BB962C8B-B14F-4D97-AF65-F5344CB8AC3E}">
        <p14:creationId xmlns:p14="http://schemas.microsoft.com/office/powerpoint/2010/main" val="79841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086A28-A360-4AF4-8042-1B5D7A896200}" type="datetimeFigureOut">
              <a:rPr lang="en-US" smtClean="0"/>
              <a:pPr/>
              <a:t>3/16/2018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82D973D-383A-4017-93E9-789E3937E608}" type="slidenum">
              <a:rPr lang="en-US" smtClean="0"/>
              <a:pPr/>
              <a:t>‹#›</a:t>
            </a:fld>
            <a:endParaRPr lang="en-US"/>
          </a:p>
        </p:txBody>
      </p:sp>
    </p:spTree>
    <p:extLst>
      <p:ext uri="{BB962C8B-B14F-4D97-AF65-F5344CB8AC3E}">
        <p14:creationId xmlns:p14="http://schemas.microsoft.com/office/powerpoint/2010/main" val="2335323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9086A28-A360-4AF4-8042-1B5D7A896200}" type="datetimeFigureOut">
              <a:rPr lang="en-US" smtClean="0"/>
              <a:pPr/>
              <a:t>3/16/2018</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282D973D-383A-4017-93E9-789E3937E608}" type="slidenum">
              <a:rPr lang="en-US" smtClean="0"/>
              <a:pPr/>
              <a:t>‹#›</a:t>
            </a:fld>
            <a:endParaRPr lang="en-US"/>
          </a:p>
        </p:txBody>
      </p:sp>
    </p:spTree>
    <p:extLst>
      <p:ext uri="{BB962C8B-B14F-4D97-AF65-F5344CB8AC3E}">
        <p14:creationId xmlns:p14="http://schemas.microsoft.com/office/powerpoint/2010/main" val="2457008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9086A28-A360-4AF4-8042-1B5D7A896200}" type="datetimeFigureOut">
              <a:rPr lang="en-US" smtClean="0"/>
              <a:pPr/>
              <a:t>3/16/2018</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82D973D-383A-4017-93E9-789E3937E608}" type="slidenum">
              <a:rPr lang="en-US" smtClean="0"/>
              <a:pPr/>
              <a:t>‹#›</a:t>
            </a:fld>
            <a:endParaRPr lang="en-US"/>
          </a:p>
        </p:txBody>
      </p:sp>
    </p:spTree>
    <p:extLst>
      <p:ext uri="{BB962C8B-B14F-4D97-AF65-F5344CB8AC3E}">
        <p14:creationId xmlns:p14="http://schemas.microsoft.com/office/powerpoint/2010/main" val="3720576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86A28-A360-4AF4-8042-1B5D7A896200}" type="datetimeFigureOut">
              <a:rPr lang="en-US" smtClean="0"/>
              <a:pPr/>
              <a:t>3/16/2018</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82D973D-383A-4017-93E9-789E3937E608}" type="slidenum">
              <a:rPr lang="en-US" smtClean="0"/>
              <a:pPr/>
              <a:t>‹#›</a:t>
            </a:fld>
            <a:endParaRPr lang="en-US"/>
          </a:p>
        </p:txBody>
      </p:sp>
    </p:spTree>
    <p:extLst>
      <p:ext uri="{BB962C8B-B14F-4D97-AF65-F5344CB8AC3E}">
        <p14:creationId xmlns:p14="http://schemas.microsoft.com/office/powerpoint/2010/main" val="3685354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086A28-A360-4AF4-8042-1B5D7A896200}" type="datetimeFigureOut">
              <a:rPr lang="en-US" smtClean="0"/>
              <a:pPr/>
              <a:t>3/16/2018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82D973D-383A-4017-93E9-789E3937E608}" type="slidenum">
              <a:rPr lang="en-US" smtClean="0"/>
              <a:pPr/>
              <a:t>‹#›</a:t>
            </a:fld>
            <a:endParaRPr lang="en-US"/>
          </a:p>
        </p:txBody>
      </p:sp>
    </p:spTree>
    <p:extLst>
      <p:ext uri="{BB962C8B-B14F-4D97-AF65-F5344CB8AC3E}">
        <p14:creationId xmlns:p14="http://schemas.microsoft.com/office/powerpoint/2010/main" val="979362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086A28-A360-4AF4-8042-1B5D7A896200}" type="datetimeFigureOut">
              <a:rPr lang="en-US" smtClean="0"/>
              <a:pPr/>
              <a:t>3/16/2018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82D973D-383A-4017-93E9-789E3937E608}" type="slidenum">
              <a:rPr lang="en-US" smtClean="0"/>
              <a:pPr/>
              <a:t>‹#›</a:t>
            </a:fld>
            <a:endParaRPr lang="en-US"/>
          </a:p>
        </p:txBody>
      </p:sp>
    </p:spTree>
    <p:extLst>
      <p:ext uri="{BB962C8B-B14F-4D97-AF65-F5344CB8AC3E}">
        <p14:creationId xmlns:p14="http://schemas.microsoft.com/office/powerpoint/2010/main" val="3290690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E9086A28-A360-4AF4-8042-1B5D7A896200}" type="datetimeFigureOut">
              <a:rPr lang="en-US" smtClean="0"/>
              <a:pPr/>
              <a:t>3/16/2018</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282D973D-383A-4017-93E9-789E3937E608}" type="slidenum">
              <a:rPr lang="en-US" smtClean="0"/>
              <a:pPr/>
              <a:t>‹#›</a:t>
            </a:fld>
            <a:endParaRPr lang="en-US"/>
          </a:p>
        </p:txBody>
      </p:sp>
    </p:spTree>
    <p:extLst>
      <p:ext uri="{BB962C8B-B14F-4D97-AF65-F5344CB8AC3E}">
        <p14:creationId xmlns:p14="http://schemas.microsoft.com/office/powerpoint/2010/main" val="3791038287"/>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7.xml"/><Relationship Id="rId1" Type="http://schemas.openxmlformats.org/officeDocument/2006/relationships/audio" Target="file:///C:\Users\VANKHANH\Desktop\&#272;GTX\ACommeAmour-RichardClayderman_3ad2g.mp3"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audio" Target="file:///C:\Users\VANKHANH\Desktop\&#272;GTX\ACommeAmour-RichardClayderman_3ad2g.mp3"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glitter_background_1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53975"/>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6">
            <a:extLst>
              <a:ext uri="{FF2B5EF4-FFF2-40B4-BE49-F238E27FC236}"/>
            </a:extLst>
          </p:cNvPr>
          <p:cNvSpPr txBox="1">
            <a:spLocks noChangeArrowheads="1"/>
          </p:cNvSpPr>
          <p:nvPr/>
        </p:nvSpPr>
        <p:spPr bwMode="auto">
          <a:xfrm>
            <a:off x="-76200" y="1005681"/>
            <a:ext cx="9144000" cy="4954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algn="ctr">
              <a:spcBef>
                <a:spcPct val="50000"/>
              </a:spcBef>
              <a:defRPr/>
            </a:pPr>
            <a:r>
              <a:rPr lang="en-US" b="1" dirty="0" smtClean="0">
                <a:solidFill>
                  <a:srgbClr val="7030A0"/>
                </a:solidFill>
                <a:effectLst>
                  <a:outerShdw blurRad="38100" dist="38100" dir="2700000" algn="tl">
                    <a:srgbClr val="C0C0C0"/>
                  </a:outerShdw>
                </a:effectLst>
                <a:latin typeface="Times New Roman" pitchFamily="18" charset="0"/>
                <a:cs typeface="Times New Roman" pitchFamily="18" charset="0"/>
              </a:rPr>
              <a:t>KÍNH CHÀO QUÝ THẦY CÔ </a:t>
            </a:r>
          </a:p>
          <a:p>
            <a:pPr algn="ctr">
              <a:spcBef>
                <a:spcPct val="50000"/>
              </a:spcBef>
              <a:defRPr/>
            </a:pPr>
            <a:r>
              <a:rPr lang="en-US" b="1" dirty="0" smtClean="0">
                <a:solidFill>
                  <a:srgbClr val="7030A0"/>
                </a:solidFill>
                <a:effectLst>
                  <a:outerShdw blurRad="38100" dist="38100" dir="2700000" algn="tl">
                    <a:srgbClr val="C0C0C0"/>
                  </a:outerShdw>
                </a:effectLst>
                <a:latin typeface="Times New Roman" pitchFamily="18" charset="0"/>
                <a:cs typeface="Times New Roman" pitchFamily="18" charset="0"/>
              </a:rPr>
              <a:t>THAM DỰ LỚP TẬP HUẤN</a:t>
            </a:r>
            <a:r>
              <a:rPr lang="en-US" sz="3200" b="1" dirty="0" smtClean="0">
                <a:solidFill>
                  <a:srgbClr val="7030A0"/>
                </a:solidFill>
                <a:effectLst>
                  <a:outerShdw blurRad="38100" dist="38100" dir="2700000" algn="tl">
                    <a:srgbClr val="C0C0C0"/>
                  </a:outerShdw>
                </a:effectLst>
                <a:latin typeface="Times New Roman" pitchFamily="18" charset="0"/>
                <a:cs typeface="Times New Roman" pitchFamily="18" charset="0"/>
              </a:rPr>
              <a:t> </a:t>
            </a:r>
          </a:p>
          <a:p>
            <a:pPr algn="ctr">
              <a:spcBef>
                <a:spcPct val="50000"/>
              </a:spcBef>
              <a:defRPr/>
            </a:pPr>
            <a:r>
              <a:rPr lang="en-US" sz="3600" b="1" dirty="0" smtClean="0">
                <a:solidFill>
                  <a:srgbClr val="FF0066"/>
                </a:solidFill>
                <a:effectLst>
                  <a:outerShdw blurRad="38100" dist="38100" dir="2700000" algn="tl">
                    <a:srgbClr val="C0C0C0"/>
                  </a:outerShdw>
                </a:effectLst>
                <a:latin typeface="Times New Roman" pitchFamily="18" charset="0"/>
                <a:cs typeface="Times New Roman" pitchFamily="18" charset="0"/>
              </a:rPr>
              <a:t>“ NÂNG CAO NĂNG LỰC ĐÁNH GIÁ TH</a:t>
            </a:r>
            <a:r>
              <a:rPr lang="vi-VN" sz="3600" b="1" dirty="0" smtClean="0">
                <a:solidFill>
                  <a:srgbClr val="FF0066"/>
                </a:solidFill>
                <a:effectLst>
                  <a:outerShdw blurRad="38100" dist="38100" dir="2700000" algn="tl">
                    <a:srgbClr val="C0C0C0"/>
                  </a:outerShdw>
                </a:effectLst>
                <a:latin typeface="Times New Roman" pitchFamily="18" charset="0"/>
                <a:cs typeface="Times New Roman" pitchFamily="18" charset="0"/>
              </a:rPr>
              <a:t>Ư</a:t>
            </a:r>
            <a:r>
              <a:rPr lang="en-US" sz="3600" b="1" dirty="0" smtClean="0">
                <a:solidFill>
                  <a:srgbClr val="FF0066"/>
                </a:solidFill>
                <a:effectLst>
                  <a:outerShdw blurRad="38100" dist="38100" dir="2700000" algn="tl">
                    <a:srgbClr val="C0C0C0"/>
                  </a:outerShdw>
                </a:effectLst>
                <a:latin typeface="Times New Roman" pitchFamily="18" charset="0"/>
                <a:cs typeface="Times New Roman" pitchFamily="18" charset="0"/>
              </a:rPr>
              <a:t>ỜNG XUYÊN MÔN HỌC/ </a:t>
            </a:r>
          </a:p>
          <a:p>
            <a:pPr algn="ctr">
              <a:spcBef>
                <a:spcPct val="50000"/>
              </a:spcBef>
              <a:defRPr/>
            </a:pPr>
            <a:r>
              <a:rPr lang="en-US" sz="3600" b="1" dirty="0" smtClean="0">
                <a:solidFill>
                  <a:srgbClr val="FF0066"/>
                </a:solidFill>
                <a:effectLst>
                  <a:outerShdw blurRad="38100" dist="38100" dir="2700000" algn="tl">
                    <a:srgbClr val="C0C0C0"/>
                  </a:outerShdw>
                </a:effectLst>
                <a:latin typeface="Times New Roman" pitchFamily="18" charset="0"/>
                <a:cs typeface="Times New Roman" pitchFamily="18" charset="0"/>
              </a:rPr>
              <a:t>HOẠT ĐỘNG GIÁO DỤC”</a:t>
            </a:r>
          </a:p>
          <a:p>
            <a:pPr algn="ctr">
              <a:spcBef>
                <a:spcPct val="50000"/>
              </a:spcBef>
              <a:defRPr/>
            </a:pPr>
            <a:r>
              <a:rPr lang="en-US" sz="3600" b="1" dirty="0" smtClean="0">
                <a:solidFill>
                  <a:srgbClr val="FF0000"/>
                </a:solidFill>
                <a:effectLst>
                  <a:outerShdw blurRad="38100" dist="38100" dir="2700000" algn="tl">
                    <a:srgbClr val="C0C0C0"/>
                  </a:outerShdw>
                </a:effectLst>
                <a:latin typeface="Times New Roman" pitchFamily="18" charset="0"/>
                <a:cs typeface="Times New Roman" pitchFamily="18" charset="0"/>
              </a:rPr>
              <a:t>MÔN: TNXH VÀ KHOA- SỬ- ĐỊA</a:t>
            </a:r>
          </a:p>
          <a:p>
            <a:pPr algn="ctr">
              <a:spcBef>
                <a:spcPct val="50000"/>
              </a:spcBef>
              <a:defRPr/>
            </a:pPr>
            <a:r>
              <a:rPr lang="en-US" i="1" dirty="0" smtClean="0">
                <a:effectLst>
                  <a:outerShdw blurRad="38100" dist="38100" dir="2700000" algn="tl">
                    <a:srgbClr val="C0C0C0"/>
                  </a:outerShdw>
                </a:effectLst>
                <a:latin typeface="Times New Roman" pitchFamily="18" charset="0"/>
                <a:cs typeface="Times New Roman" pitchFamily="18" charset="0"/>
              </a:rPr>
              <a:t>( Theo </a:t>
            </a:r>
            <a:r>
              <a:rPr lang="en-US" i="1" dirty="0" err="1" smtClean="0">
                <a:effectLst>
                  <a:outerShdw blurRad="38100" dist="38100" dir="2700000" algn="tl">
                    <a:srgbClr val="C0C0C0"/>
                  </a:outerShdw>
                </a:effectLst>
                <a:latin typeface="Times New Roman" pitchFamily="18" charset="0"/>
                <a:cs typeface="Times New Roman" pitchFamily="18" charset="0"/>
              </a:rPr>
              <a:t>thông</a:t>
            </a:r>
            <a:r>
              <a:rPr lang="en-US" i="1" dirty="0" smtClean="0">
                <a:effectLst>
                  <a:outerShdw blurRad="38100" dist="38100" dir="2700000" algn="tl">
                    <a:srgbClr val="C0C0C0"/>
                  </a:outerShdw>
                </a:effectLst>
                <a:latin typeface="Times New Roman" pitchFamily="18" charset="0"/>
                <a:cs typeface="Times New Roman" pitchFamily="18" charset="0"/>
              </a:rPr>
              <a:t> t</a:t>
            </a:r>
            <a:r>
              <a:rPr lang="vi-VN" i="1" dirty="0" smtClean="0">
                <a:effectLst>
                  <a:outerShdw blurRad="38100" dist="38100" dir="2700000" algn="tl">
                    <a:srgbClr val="C0C0C0"/>
                  </a:outerShdw>
                </a:effectLst>
                <a:latin typeface="Times New Roman" pitchFamily="18" charset="0"/>
                <a:cs typeface="Times New Roman" pitchFamily="18" charset="0"/>
              </a:rPr>
              <a:t>ư</a:t>
            </a:r>
            <a:r>
              <a:rPr lang="en-US" i="1" dirty="0" smtClean="0">
                <a:effectLst>
                  <a:outerShdw blurRad="38100" dist="38100" dir="2700000" algn="tl">
                    <a:srgbClr val="C0C0C0"/>
                  </a:outerShdw>
                </a:effectLst>
                <a:latin typeface="Times New Roman" pitchFamily="18" charset="0"/>
                <a:cs typeface="Times New Roman" pitchFamily="18" charset="0"/>
              </a:rPr>
              <a:t> </a:t>
            </a:r>
            <a:r>
              <a:rPr lang="en-US" i="1" dirty="0" err="1" smtClean="0">
                <a:effectLst>
                  <a:outerShdw blurRad="38100" dist="38100" dir="2700000" algn="tl">
                    <a:srgbClr val="C0C0C0"/>
                  </a:outerShdw>
                </a:effectLst>
                <a:latin typeface="Times New Roman" pitchFamily="18" charset="0"/>
                <a:cs typeface="Times New Roman" pitchFamily="18" charset="0"/>
              </a:rPr>
              <a:t>số</a:t>
            </a:r>
            <a:r>
              <a:rPr lang="en-US" i="1" dirty="0" smtClean="0">
                <a:effectLst>
                  <a:outerShdw blurRad="38100" dist="38100" dir="2700000" algn="tl">
                    <a:srgbClr val="C0C0C0"/>
                  </a:outerShdw>
                </a:effectLst>
                <a:latin typeface="Times New Roman" pitchFamily="18" charset="0"/>
                <a:cs typeface="Times New Roman" pitchFamily="18" charset="0"/>
              </a:rPr>
              <a:t> 22/2016/TT-BGDĐT)</a:t>
            </a:r>
          </a:p>
        </p:txBody>
      </p:sp>
      <p:pic>
        <p:nvPicPr>
          <p:cNvPr id="2" name="ACommeAmour-RichardClayderman_3ad2g.mp3">
            <a:hlinkClick r:id="" action="ppaction://media"/>
          </p:cNvPr>
          <p:cNvPicPr>
            <a:picLocks noRot="1" noChangeAspect="1"/>
          </p:cNvPicPr>
          <p:nvPr>
            <a:audioFile r:link="rId1"/>
          </p:nvPr>
        </p:nvPicPr>
        <p:blipFill>
          <a:blip r:embed="rId4" cstate="print">
            <a:extLst>
              <a:ext uri="{28A0092B-C50C-407E-A947-70E740481C1C}">
                <a14:useLocalDpi xmlns:a14="http://schemas.microsoft.com/office/drawing/2010/main" val="0"/>
              </a:ext>
            </a:extLst>
          </a:blip>
          <a:srcRect/>
          <a:stretch>
            <a:fillRect/>
          </a:stretch>
        </p:blipFill>
        <p:spPr bwMode="auto">
          <a:xfrm>
            <a:off x="8458200" y="6234113"/>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18291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restart="whenNotActive" fill="hold" evtFilter="cancelBubble" nodeType="interactiveSeq">
                <p:stCondLst>
                  <p:cond evt="onClick" delay="0">
                    <p:tgtEl>
                      <p:spTgt spid="2"/>
                    </p:tgtEl>
                  </p:cond>
                </p:stCondLst>
                <p:endSync evt="end" delay="0">
                  <p:rtn val="all"/>
                </p:endSync>
                <p:childTnLst>
                  <p:par>
                    <p:cTn id="12" fill="hold" nodeType="clickPar">
                      <p:stCondLst>
                        <p:cond delay="0"/>
                      </p:stCondLst>
                      <p:childTnLst>
                        <p:par>
                          <p:cTn id="13" fill="hold" nodeType="withGroup">
                            <p:stCondLst>
                              <p:cond delay="0"/>
                            </p:stCondLst>
                            <p:childTnLst>
                              <p:par>
                                <p:cTn id="14" presetID="1" presetClass="mediacall" presetSubtype="0" fill="hold" nodeType="clickEffect">
                                  <p:stCondLst>
                                    <p:cond delay="0"/>
                                  </p:stCondLst>
                                  <p:childTnLst>
                                    <p:cmd type="call" cmd="playFrom(0.0)">
                                      <p:cBhvr>
                                        <p:cTn id="15" dur="1" fill="hold"/>
                                        <p:tgtEl>
                                          <p:spTgt spid="2"/>
                                        </p:tgtEl>
                                      </p:cBhvr>
                                    </p:cmd>
                                  </p:childTnLst>
                                </p:cTn>
                              </p:par>
                            </p:childTnLst>
                          </p:cTn>
                        </p:par>
                      </p:childTnLst>
                    </p:cTn>
                  </p:par>
                </p:childTnLst>
              </p:cTn>
              <p:nextCondLst>
                <p:cond evt="onClick" delay="0">
                  <p:tgtEl>
                    <p:spTgt spid="2"/>
                  </p:tgtEl>
                </p:cond>
              </p:nextCondLst>
            </p:seq>
            <p:audio>
              <p:cMediaNode vol="80000">
                <p:cTn id="16" fill="hold" display="0">
                  <p:stCondLst>
                    <p:cond delay="indefinite"/>
                  </p:stCondLst>
                  <p:endCondLst>
                    <p:cond evt="onStopAudio" delay="0">
                      <p:tgtEl>
                        <p:sldTgt/>
                      </p:tgtEl>
                    </p:cond>
                  </p:endCondLst>
                </p:cTn>
                <p:tgtEl>
                  <p:spTgt spid="2"/>
                </p:tgtEl>
              </p:cMediaNode>
            </p:audio>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ChangeArrowheads="1"/>
          </p:cNvSpPr>
          <p:nvPr/>
        </p:nvSpPr>
        <p:spPr bwMode="auto">
          <a:xfrm>
            <a:off x="293688" y="4419600"/>
            <a:ext cx="88392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r>
              <a:rPr lang="en-US" altLang="en-US" b="1" i="1">
                <a:latin typeface="Times New Roman" panose="02020603050405020304" pitchFamily="18" charset="0"/>
                <a:cs typeface="Calibri" panose="020F0502020204030204" pitchFamily="34" charset="0"/>
              </a:rPr>
              <a:t>Nhiệm vụ này bắt nguồn từ một vấn đề thực tế trong cuộc sống và đòi hỏi HS phải so sánh những đặc điểm của 2 cây và yêu cầu giải thích. Nhiệm vụ này đánh giá năng lực vận dụng kiến thức ở mức độ cao: tư duy phân tích, sáng tạo và năng lực giải quyết vấn đề.</a:t>
            </a:r>
            <a:endParaRPr lang="en-US" altLang="en-US"/>
          </a:p>
        </p:txBody>
      </p:sp>
      <p:sp>
        <p:nvSpPr>
          <p:cNvPr id="11267" name="Rectangle 2"/>
          <p:cNvSpPr>
            <a:spLocks noChangeArrowheads="1"/>
          </p:cNvSpPr>
          <p:nvPr/>
        </p:nvSpPr>
        <p:spPr bwMode="auto">
          <a:xfrm>
            <a:off x="365125" y="15875"/>
            <a:ext cx="86106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r>
              <a:rPr lang="en-US" altLang="en-US" b="1" i="1" u="sng">
                <a:latin typeface="Times New Roman" panose="02020603050405020304" pitchFamily="18" charset="0"/>
                <a:cs typeface="Times New Roman" panose="02020603050405020304" pitchFamily="18" charset="0"/>
              </a:rPr>
              <a:t>2/ Thực hành, thí nghiệm, thực hiện nhiệm vụ thực tiễn</a:t>
            </a:r>
          </a:p>
          <a:p>
            <a:r>
              <a:rPr lang="en-US" altLang="en-US" i="1" u="sng">
                <a:latin typeface="Times New Roman" panose="02020603050405020304" pitchFamily="18" charset="0"/>
                <a:cs typeface="Times New Roman" panose="02020603050405020304" pitchFamily="18" charset="0"/>
              </a:rPr>
              <a:t>Ví dụ:</a:t>
            </a:r>
            <a:r>
              <a:rPr lang="en-US" altLang="en-US" b="1" i="1" u="sng">
                <a:latin typeface="Times New Roman" panose="02020603050405020304" pitchFamily="18" charset="0"/>
                <a:cs typeface="Times New Roman" panose="02020603050405020304" pitchFamily="18" charset="0"/>
              </a:rPr>
              <a:t> </a:t>
            </a:r>
            <a:r>
              <a:rPr lang="en-US" altLang="en-US">
                <a:latin typeface="Times New Roman" panose="02020603050405020304" pitchFamily="18" charset="0"/>
                <a:cs typeface="Times New Roman" panose="02020603050405020304" pitchFamily="18" charset="0"/>
              </a:rPr>
              <a:t>Bài tập đánh giá năng lực thực hiện nhiệm vụ</a:t>
            </a:r>
          </a:p>
          <a:p>
            <a:r>
              <a:rPr lang="en-US" altLang="en-US">
                <a:latin typeface="Times New Roman" panose="02020603050405020304" pitchFamily="18" charset="0"/>
                <a:cs typeface="Times New Roman" panose="02020603050405020304" pitchFamily="18" charset="0"/>
              </a:rPr>
              <a:t>	Cùng nghiên cứu hai cây trồng sau, cho biết cây nào khỏe mạnh, cây nào bị bệnh? Giải thích rõ vì sao?</a:t>
            </a:r>
          </a:p>
        </p:txBody>
      </p:sp>
      <p:pic>
        <p:nvPicPr>
          <p:cNvPr id="1126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525" y="1831975"/>
            <a:ext cx="3933825"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1831975"/>
            <a:ext cx="3673475"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15051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ChangeArrowheads="1"/>
          </p:cNvSpPr>
          <p:nvPr/>
        </p:nvSpPr>
        <p:spPr bwMode="auto">
          <a:xfrm>
            <a:off x="152400" y="152400"/>
            <a:ext cx="8763000" cy="384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r>
              <a:rPr lang="en-US" altLang="en-US" b="1" i="1" u="sng">
                <a:latin typeface="Times New Roman" panose="02020603050405020304" pitchFamily="18" charset="0"/>
                <a:cs typeface="Times New Roman" panose="02020603050405020304" pitchFamily="18" charset="0"/>
              </a:rPr>
              <a:t>3</a:t>
            </a:r>
            <a:r>
              <a:rPr lang="en-US" altLang="en-US" sz="2400" b="1" i="1" u="sng">
                <a:latin typeface="Times New Roman" panose="02020603050405020304" pitchFamily="18" charset="0"/>
                <a:cs typeface="Times New Roman" panose="02020603050405020304" pitchFamily="18" charset="0"/>
              </a:rPr>
              <a:t>/ Định h</a:t>
            </a:r>
            <a:r>
              <a:rPr lang="vi-VN" altLang="en-US" sz="2400" b="1" i="1" u="sng">
                <a:latin typeface="Times New Roman" panose="02020603050405020304" pitchFamily="18" charset="0"/>
                <a:cs typeface="Times New Roman" panose="02020603050405020304" pitchFamily="18" charset="0"/>
              </a:rPr>
              <a:t>ư</a:t>
            </a:r>
            <a:r>
              <a:rPr lang="en-US" altLang="en-US" sz="2400" b="1" i="1" u="sng">
                <a:latin typeface="Times New Roman" panose="02020603050405020304" pitchFamily="18" charset="0"/>
                <a:cs typeface="Times New Roman" panose="02020603050405020304" pitchFamily="18" charset="0"/>
              </a:rPr>
              <a:t>ớng học tập: là kĩ thuật kết nối kiến thức mới với vốn kiến thức đã biết của HS. </a:t>
            </a:r>
            <a:r>
              <a:rPr lang="en-US" altLang="en-US" sz="2400">
                <a:latin typeface="Times New Roman" panose="02020603050405020304" pitchFamily="18" charset="0"/>
                <a:cs typeface="Times New Roman" panose="02020603050405020304" pitchFamily="18" charset="0"/>
              </a:rPr>
              <a:t>Kĩ thuật này th</a:t>
            </a:r>
            <a:r>
              <a:rPr lang="vi-VN" altLang="en-US" sz="2400">
                <a:latin typeface="Times New Roman" panose="02020603050405020304" pitchFamily="18" charset="0"/>
                <a:cs typeface="Times New Roman" panose="02020603050405020304" pitchFamily="18" charset="0"/>
              </a:rPr>
              <a:t>ư</a:t>
            </a:r>
            <a:r>
              <a:rPr lang="en-US" altLang="en-US" sz="2400">
                <a:latin typeface="Times New Roman" panose="02020603050405020304" pitchFamily="18" charset="0"/>
                <a:cs typeface="Times New Roman" panose="02020603050405020304" pitchFamily="18" charset="0"/>
              </a:rPr>
              <a:t>ờng đ</a:t>
            </a:r>
            <a:r>
              <a:rPr lang="vi-VN" altLang="en-US" sz="2400">
                <a:latin typeface="Times New Roman" panose="02020603050405020304" pitchFamily="18" charset="0"/>
                <a:cs typeface="Times New Roman" panose="02020603050405020304" pitchFamily="18" charset="0"/>
              </a:rPr>
              <a:t>ư</a:t>
            </a:r>
            <a:r>
              <a:rPr lang="en-US" altLang="en-US" sz="2400">
                <a:latin typeface="Times New Roman" panose="02020603050405020304" pitchFamily="18" charset="0"/>
                <a:cs typeface="Times New Roman" panose="02020603050405020304" pitchFamily="18" charset="0"/>
              </a:rPr>
              <a:t>ợc dùng vào lúc HS chuẩn bị một KT, KN, giá trị mới hoặc một thành phần của năng lực nào đó trên nền đã học tr</a:t>
            </a:r>
            <a:r>
              <a:rPr lang="vi-VN" altLang="en-US" sz="2400">
                <a:latin typeface="Times New Roman" panose="02020603050405020304" pitchFamily="18" charset="0"/>
                <a:cs typeface="Times New Roman" panose="02020603050405020304" pitchFamily="18" charset="0"/>
              </a:rPr>
              <a:t>ư</a:t>
            </a:r>
            <a:r>
              <a:rPr lang="en-US" altLang="en-US" sz="2400">
                <a:latin typeface="Times New Roman" panose="02020603050405020304" pitchFamily="18" charset="0"/>
                <a:cs typeface="Times New Roman" panose="02020603050405020304" pitchFamily="18" charset="0"/>
              </a:rPr>
              <a:t>ớc đó.</a:t>
            </a:r>
            <a:endParaRPr lang="en-US" altLang="en-US" sz="2400" b="1" i="1" u="sng">
              <a:latin typeface="Times New Roman" panose="02020603050405020304" pitchFamily="18" charset="0"/>
              <a:cs typeface="Times New Roman" panose="02020603050405020304" pitchFamily="18" charset="0"/>
            </a:endParaRPr>
          </a:p>
          <a:p>
            <a:r>
              <a:rPr lang="en-US" altLang="en-US" sz="2400" i="1" u="sng">
                <a:latin typeface="Times New Roman" panose="02020603050405020304" pitchFamily="18" charset="0"/>
                <a:cs typeface="Times New Roman" panose="02020603050405020304" pitchFamily="18" charset="0"/>
              </a:rPr>
              <a:t>Ví dụ</a:t>
            </a:r>
            <a:r>
              <a:rPr lang="en-US" altLang="en-US" sz="2400">
                <a:latin typeface="Times New Roman" panose="02020603050405020304" pitchFamily="18" charset="0"/>
                <a:cs typeface="Times New Roman" panose="02020603050405020304" pitchFamily="18" charset="0"/>
              </a:rPr>
              <a:t>: Tr</a:t>
            </a:r>
            <a:r>
              <a:rPr lang="vi-VN" altLang="en-US" sz="2400">
                <a:latin typeface="Times New Roman" panose="02020603050405020304" pitchFamily="18" charset="0"/>
                <a:cs typeface="Times New Roman" panose="02020603050405020304" pitchFamily="18" charset="0"/>
              </a:rPr>
              <a:t>ư</a:t>
            </a:r>
            <a:r>
              <a:rPr lang="en-US" altLang="en-US" sz="2400">
                <a:latin typeface="Times New Roman" panose="02020603050405020304" pitchFamily="18" charset="0"/>
                <a:cs typeface="Times New Roman" panose="02020603050405020304" pitchFamily="18" charset="0"/>
              </a:rPr>
              <a:t>ớc khi học bài “Làm gì để c</a:t>
            </a:r>
            <a:r>
              <a:rPr lang="vi-VN" altLang="en-US" sz="2400">
                <a:latin typeface="Times New Roman" panose="02020603050405020304" pitchFamily="18" charset="0"/>
                <a:cs typeface="Times New Roman" panose="02020603050405020304" pitchFamily="18" charset="0"/>
              </a:rPr>
              <a:t>ơ</a:t>
            </a:r>
            <a:r>
              <a:rPr lang="en-US" altLang="en-US" sz="2400">
                <a:latin typeface="Times New Roman" panose="02020603050405020304" pitchFamily="18" charset="0"/>
                <a:cs typeface="Times New Roman" panose="02020603050405020304" pitchFamily="18" charset="0"/>
              </a:rPr>
              <a:t> và x</a:t>
            </a:r>
            <a:r>
              <a:rPr lang="vi-VN" altLang="en-US" sz="2400">
                <a:latin typeface="Times New Roman" panose="02020603050405020304" pitchFamily="18" charset="0"/>
                <a:cs typeface="Times New Roman" panose="02020603050405020304" pitchFamily="18" charset="0"/>
              </a:rPr>
              <a:t>ư</a:t>
            </a:r>
            <a:r>
              <a:rPr lang="en-US" altLang="en-US" sz="2400">
                <a:latin typeface="Times New Roman" panose="02020603050405020304" pitchFamily="18" charset="0"/>
                <a:cs typeface="Times New Roman" panose="02020603050405020304" pitchFamily="18" charset="0"/>
              </a:rPr>
              <a:t>ơng phát triển tốt- TNXH2” GV cần dùng một bảng kiểm để đánh giá những hiểu biết của HS về sự phát triển của c</a:t>
            </a:r>
            <a:r>
              <a:rPr lang="vi-VN" altLang="en-US" sz="2400">
                <a:latin typeface="Times New Roman" panose="02020603050405020304" pitchFamily="18" charset="0"/>
                <a:cs typeface="Times New Roman" panose="02020603050405020304" pitchFamily="18" charset="0"/>
              </a:rPr>
              <a:t>ơ</a:t>
            </a:r>
            <a:r>
              <a:rPr lang="en-US" altLang="en-US" sz="2400">
                <a:latin typeface="Times New Roman" panose="02020603050405020304" pitchFamily="18" charset="0"/>
                <a:cs typeface="Times New Roman" panose="02020603050405020304" pitchFamily="18" charset="0"/>
              </a:rPr>
              <a:t> và x</a:t>
            </a:r>
            <a:r>
              <a:rPr lang="vi-VN" altLang="en-US" sz="2400">
                <a:latin typeface="Times New Roman" panose="02020603050405020304" pitchFamily="18" charset="0"/>
                <a:cs typeface="Times New Roman" panose="02020603050405020304" pitchFamily="18" charset="0"/>
              </a:rPr>
              <a:t>ư</a:t>
            </a:r>
            <a:r>
              <a:rPr lang="en-US" altLang="en-US" sz="2400">
                <a:latin typeface="Times New Roman" panose="02020603050405020304" pitchFamily="18" charset="0"/>
                <a:cs typeface="Times New Roman" panose="02020603050405020304" pitchFamily="18" charset="0"/>
              </a:rPr>
              <a:t>ơng, dự đoán xem cần làm gì để c</a:t>
            </a:r>
            <a:r>
              <a:rPr lang="vi-VN" altLang="en-US" sz="2400">
                <a:latin typeface="Times New Roman" panose="02020603050405020304" pitchFamily="18" charset="0"/>
                <a:cs typeface="Times New Roman" panose="02020603050405020304" pitchFamily="18" charset="0"/>
              </a:rPr>
              <a:t>ơ</a:t>
            </a:r>
            <a:r>
              <a:rPr lang="en-US" altLang="en-US" sz="2400">
                <a:latin typeface="Times New Roman" panose="02020603050405020304" pitchFamily="18" charset="0"/>
                <a:cs typeface="Times New Roman" panose="02020603050405020304" pitchFamily="18" charset="0"/>
              </a:rPr>
              <a:t> và x</a:t>
            </a:r>
            <a:r>
              <a:rPr lang="vi-VN" altLang="en-US" sz="2400">
                <a:latin typeface="Times New Roman" panose="02020603050405020304" pitchFamily="18" charset="0"/>
                <a:cs typeface="Times New Roman" panose="02020603050405020304" pitchFamily="18" charset="0"/>
              </a:rPr>
              <a:t>ư</a:t>
            </a:r>
            <a:r>
              <a:rPr lang="en-US" altLang="en-US" sz="2400">
                <a:latin typeface="Times New Roman" panose="02020603050405020304" pitchFamily="18" charset="0"/>
                <a:cs typeface="Times New Roman" panose="02020603050405020304" pitchFamily="18" charset="0"/>
              </a:rPr>
              <a:t>ơng phát triển tốt</a:t>
            </a:r>
          </a:p>
          <a:p>
            <a:endParaRPr lang="en-US" altLang="en-US" sz="2400">
              <a:latin typeface="Times New Roman" panose="02020603050405020304" pitchFamily="18" charset="0"/>
              <a:cs typeface="Times New Roman" panose="02020603050405020304" pitchFamily="18" charset="0"/>
            </a:endParaRPr>
          </a:p>
          <a:p>
            <a:r>
              <a:rPr lang="en-US" altLang="en-US" sz="2400">
                <a:latin typeface="Times New Roman" panose="02020603050405020304" pitchFamily="18" charset="0"/>
                <a:cs typeface="Times New Roman" panose="02020603050405020304" pitchFamily="18" charset="0"/>
              </a:rPr>
              <a:t>	Kĩ thuật đánh giá: Phiếu kiểm tra</a:t>
            </a:r>
          </a:p>
        </p:txBody>
      </p:sp>
      <p:graphicFrame>
        <p:nvGraphicFramePr>
          <p:cNvPr id="3" name="Table 2"/>
          <p:cNvGraphicFramePr>
            <a:graphicFrameLocks noGrp="1"/>
          </p:cNvGraphicFramePr>
          <p:nvPr/>
        </p:nvGraphicFramePr>
        <p:xfrm>
          <a:off x="342900" y="3962400"/>
          <a:ext cx="8382000" cy="2590800"/>
        </p:xfrm>
        <a:graphic>
          <a:graphicData uri="http://schemas.openxmlformats.org/drawingml/2006/table">
            <a:tbl>
              <a:tblPr/>
              <a:tblGrid>
                <a:gridCol w="990600"/>
                <a:gridCol w="4495800"/>
                <a:gridCol w="990600"/>
                <a:gridCol w="1905000"/>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TT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Việc làm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Nên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Không nên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cs typeface="Times New Roman" pitchFamily="18"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cs typeface="Times New Roman" pitchFamily="18" charset="0"/>
                        </a:rPr>
                        <a:t>Ăn uống đủ chất, hợp vệ sinh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cs typeface="Times New Roman" pitchFamily="18"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cs typeface="Times New Roman" pitchFamily="18" charset="0"/>
                        </a:rPr>
                        <a:t>Vác vật nặng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cs typeface="Times New Roman" pitchFamily="18"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cs typeface="Times New Roman" pitchFamily="18" charset="0"/>
                        </a:rPr>
                        <a:t>Tập thể dục th</a:t>
                      </a:r>
                      <a:r>
                        <a:rPr kumimoji="0" lang="vi-VN" sz="2800" b="0" i="0" u="none" strike="noStrike" cap="none" normalizeH="0" baseline="0" smtClean="0">
                          <a:ln>
                            <a:noFill/>
                          </a:ln>
                          <a:solidFill>
                            <a:srgbClr val="000000"/>
                          </a:solidFill>
                          <a:effectLst/>
                          <a:latin typeface="Times New Roman" pitchFamily="18" charset="0"/>
                          <a:cs typeface="Times New Roman" pitchFamily="18" charset="0"/>
                        </a:rPr>
                        <a:t>ư</a:t>
                      </a:r>
                      <a:r>
                        <a:rPr kumimoji="0" lang="en-US" sz="2800" b="0" i="0" u="none" strike="noStrike" cap="none" normalizeH="0" baseline="0" smtClean="0">
                          <a:ln>
                            <a:noFill/>
                          </a:ln>
                          <a:solidFill>
                            <a:srgbClr val="000000"/>
                          </a:solidFill>
                          <a:effectLst/>
                          <a:latin typeface="Times New Roman" pitchFamily="18" charset="0"/>
                          <a:cs typeface="Times New Roman" pitchFamily="18" charset="0"/>
                        </a:rPr>
                        <a:t>ờng xuyên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cs typeface="Times New Roman" pitchFamily="18"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cs typeface="Times New Roman" pitchFamily="18" charset="0"/>
                        </a:rPr>
                        <a:t>Ngồi đúng t</a:t>
                      </a:r>
                      <a:r>
                        <a:rPr kumimoji="0" lang="vi-VN" sz="2800" b="0" i="0" u="none" strike="noStrike" cap="none" normalizeH="0" baseline="0" smtClean="0">
                          <a:ln>
                            <a:noFill/>
                          </a:ln>
                          <a:solidFill>
                            <a:srgbClr val="000000"/>
                          </a:solidFill>
                          <a:effectLst/>
                          <a:latin typeface="Times New Roman" pitchFamily="18" charset="0"/>
                          <a:cs typeface="Times New Roman" pitchFamily="18" charset="0"/>
                        </a:rPr>
                        <a:t>ư</a:t>
                      </a:r>
                      <a:r>
                        <a:rPr kumimoji="0" lang="en-US" sz="2800" b="0" i="0" u="none" strike="noStrike" cap="none" normalizeH="0" baseline="0" smtClean="0">
                          <a:ln>
                            <a:noFill/>
                          </a:ln>
                          <a:solidFill>
                            <a:srgbClr val="000000"/>
                          </a:solidFill>
                          <a:effectLst/>
                          <a:latin typeface="Times New Roman" pitchFamily="18" charset="0"/>
                          <a:cs typeface="Times New Roman" pitchFamily="18" charset="0"/>
                        </a:rPr>
                        <a:t> thế</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bl>
          </a:graphicData>
        </a:graphic>
      </p:graphicFrame>
    </p:spTree>
    <p:extLst>
      <p:ext uri="{BB962C8B-B14F-4D97-AF65-F5344CB8AC3E}">
        <p14:creationId xmlns:p14="http://schemas.microsoft.com/office/powerpoint/2010/main" val="23566014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ChangeArrowheads="1"/>
          </p:cNvSpPr>
          <p:nvPr/>
        </p:nvSpPr>
        <p:spPr bwMode="auto">
          <a:xfrm>
            <a:off x="152400" y="152400"/>
            <a:ext cx="8839200" cy="273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r>
              <a:rPr lang="en-US" altLang="en-US" sz="2400" b="1" i="1" u="sng" dirty="0">
                <a:latin typeface="Times New Roman" panose="02020603050405020304" pitchFamily="18" charset="0"/>
                <a:cs typeface="Times New Roman" panose="02020603050405020304" pitchFamily="18" charset="0"/>
              </a:rPr>
              <a:t>4/ </a:t>
            </a:r>
            <a:r>
              <a:rPr lang="en-US" altLang="en-US" sz="2400" b="1" i="1" u="sng" dirty="0" err="1">
                <a:latin typeface="Times New Roman" panose="02020603050405020304" pitchFamily="18" charset="0"/>
                <a:cs typeface="Times New Roman" panose="02020603050405020304" pitchFamily="18" charset="0"/>
              </a:rPr>
              <a:t>Thẻ</a:t>
            </a:r>
            <a:r>
              <a:rPr lang="en-US" altLang="en-US" sz="2400" b="1" i="1" u="sng" dirty="0">
                <a:latin typeface="Times New Roman" panose="02020603050405020304" pitchFamily="18" charset="0"/>
                <a:cs typeface="Times New Roman" panose="02020603050405020304" pitchFamily="18" charset="0"/>
              </a:rPr>
              <a:t>/ </a:t>
            </a:r>
            <a:r>
              <a:rPr lang="en-US" altLang="en-US" sz="2400" b="1" i="1" u="sng" dirty="0" err="1">
                <a:latin typeface="Times New Roman" panose="02020603050405020304" pitchFamily="18" charset="0"/>
                <a:cs typeface="Times New Roman" panose="02020603050405020304" pitchFamily="18" charset="0"/>
              </a:rPr>
              <a:t>phiếu</a:t>
            </a:r>
            <a:r>
              <a:rPr lang="en-US" altLang="en-US" sz="2400" b="1" i="1" u="sng" dirty="0">
                <a:latin typeface="Times New Roman" panose="02020603050405020304" pitchFamily="18" charset="0"/>
                <a:cs typeface="Times New Roman" panose="02020603050405020304" pitchFamily="18" charset="0"/>
              </a:rPr>
              <a:t> </a:t>
            </a:r>
            <a:r>
              <a:rPr lang="en-US" altLang="en-US" sz="2400" b="1" i="1" u="sng" dirty="0" err="1">
                <a:latin typeface="Times New Roman" panose="02020603050405020304" pitchFamily="18" charset="0"/>
                <a:cs typeface="Times New Roman" panose="02020603050405020304" pitchFamily="18" charset="0"/>
              </a:rPr>
              <a:t>kiểm</a:t>
            </a:r>
            <a:r>
              <a:rPr lang="en-US" altLang="en-US" sz="2400" b="1" i="1" u="sng" dirty="0">
                <a:latin typeface="Times New Roman" panose="02020603050405020304" pitchFamily="18" charset="0"/>
                <a:cs typeface="Times New Roman" panose="02020603050405020304" pitchFamily="18" charset="0"/>
              </a:rPr>
              <a:t> </a:t>
            </a:r>
            <a:r>
              <a:rPr lang="en-US" altLang="en-US" sz="2400" b="1" i="1" u="sng" dirty="0" err="1">
                <a:latin typeface="Times New Roman" panose="02020603050405020304" pitchFamily="18" charset="0"/>
                <a:cs typeface="Times New Roman" panose="02020603050405020304" pitchFamily="18" charset="0"/>
              </a:rPr>
              <a:t>tra</a:t>
            </a:r>
            <a:r>
              <a:rPr lang="en-US" altLang="en-US" sz="2400" b="1" i="1" u="sng"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Giúp</a:t>
            </a:r>
            <a:r>
              <a:rPr lang="en-US" altLang="en-US" sz="2400" dirty="0">
                <a:latin typeface="Times New Roman" panose="02020603050405020304" pitchFamily="18" charset="0"/>
                <a:cs typeface="Times New Roman" panose="02020603050405020304" pitchFamily="18" charset="0"/>
              </a:rPr>
              <a:t> GV </a:t>
            </a:r>
            <a:r>
              <a:rPr lang="en-US" altLang="en-US" sz="2400" dirty="0" err="1">
                <a:latin typeface="Times New Roman" panose="02020603050405020304" pitchFamily="18" charset="0"/>
                <a:cs typeface="Times New Roman" panose="02020603050405020304" pitchFamily="18" charset="0"/>
              </a:rPr>
              <a:t>thu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thập</a:t>
            </a:r>
            <a:r>
              <a:rPr lang="en-US" altLang="en-US" sz="2400" dirty="0">
                <a:latin typeface="Times New Roman" panose="02020603050405020304" pitchFamily="18" charset="0"/>
                <a:cs typeface="Times New Roman" panose="02020603050405020304" pitchFamily="18" charset="0"/>
              </a:rPr>
              <a:t> đ</a:t>
            </a:r>
            <a:r>
              <a:rPr lang="vi-VN" altLang="en-US" sz="2400" dirty="0">
                <a:latin typeface="Times New Roman" panose="02020603050405020304" pitchFamily="18" charset="0"/>
                <a:cs typeface="Times New Roman" panose="02020603050405020304" pitchFamily="18" charset="0"/>
              </a:rPr>
              <a:t>ư</a:t>
            </a:r>
            <a:r>
              <a:rPr lang="en-US" altLang="en-US" sz="2400" dirty="0" err="1">
                <a:latin typeface="Times New Roman" panose="02020603050405020304" pitchFamily="18" charset="0"/>
                <a:cs typeface="Times New Roman" panose="02020603050405020304" pitchFamily="18" charset="0"/>
              </a:rPr>
              <a:t>ợc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nhiều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thông</a:t>
            </a:r>
            <a:r>
              <a:rPr lang="en-US" altLang="en-US" sz="2400" dirty="0">
                <a:latin typeface="Times New Roman" panose="02020603050405020304" pitchFamily="18" charset="0"/>
                <a:cs typeface="Times New Roman" panose="02020603050405020304" pitchFamily="18" charset="0"/>
              </a:rPr>
              <a:t> tin </a:t>
            </a:r>
            <a:r>
              <a:rPr lang="en-US" altLang="en-US" sz="2400" dirty="0" err="1">
                <a:latin typeface="Times New Roman" panose="02020603050405020304" pitchFamily="18" charset="0"/>
                <a:cs typeface="Times New Roman" panose="02020603050405020304" pitchFamily="18" charset="0"/>
              </a:rPr>
              <a:t>từ</a:t>
            </a:r>
            <a:r>
              <a:rPr lang="en-US" altLang="en-US" sz="2400" dirty="0">
                <a:latin typeface="Times New Roman" panose="02020603050405020304" pitchFamily="18" charset="0"/>
                <a:cs typeface="Times New Roman" panose="02020603050405020304" pitchFamily="18" charset="0"/>
              </a:rPr>
              <a:t> HS </a:t>
            </a:r>
            <a:r>
              <a:rPr lang="en-US" altLang="en-US" sz="2400" dirty="0" smtClean="0">
                <a:latin typeface="Times New Roman" panose="02020603050405020304" pitchFamily="18" charset="0"/>
                <a:cs typeface="Times New Roman" panose="02020603050405020304" pitchFamily="18" charset="0"/>
              </a:rPr>
              <a:t>		</a:t>
            </a:r>
            <a:r>
              <a:rPr lang="en-US" altLang="en-US" sz="2400" dirty="0" err="1" smtClean="0">
                <a:latin typeface="Times New Roman" panose="02020603050405020304" pitchFamily="18" charset="0"/>
                <a:cs typeface="Times New Roman" panose="02020603050405020304" pitchFamily="18" charset="0"/>
              </a:rPr>
              <a:t>để</a:t>
            </a:r>
            <a:r>
              <a:rPr lang="en-US" altLang="en-US" sz="2400" dirty="0" smtClean="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điều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chỉnh</a:t>
            </a:r>
            <a:r>
              <a:rPr lang="en-US" altLang="en-US" sz="2400" dirty="0">
                <a:latin typeface="Times New Roman" panose="02020603050405020304" pitchFamily="18" charset="0"/>
                <a:cs typeface="Times New Roman" panose="02020603050405020304" pitchFamily="18" charset="0"/>
              </a:rPr>
              <a:t> HĐ </a:t>
            </a:r>
            <a:r>
              <a:rPr lang="en-US" altLang="en-US" sz="2400" dirty="0" err="1">
                <a:latin typeface="Times New Roman" panose="02020603050405020304" pitchFamily="18" charset="0"/>
                <a:cs typeface="Times New Roman" panose="02020603050405020304" pitchFamily="18" charset="0"/>
              </a:rPr>
              <a:t>giảng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dạy</a:t>
            </a:r>
            <a:endParaRPr lang="en-US" altLang="en-US" sz="2400" dirty="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	</a:t>
            </a:r>
            <a:r>
              <a:rPr lang="en-US" altLang="en-US" sz="2400" dirty="0" err="1" smtClean="0">
                <a:latin typeface="Times New Roman" panose="02020603050405020304" pitchFamily="18" charset="0"/>
                <a:cs typeface="Times New Roman" panose="02020603050405020304" pitchFamily="18" charset="0"/>
              </a:rPr>
              <a:t>Ví</a:t>
            </a:r>
            <a:r>
              <a:rPr lang="en-US" altLang="en-US" sz="2400" dirty="0" smtClean="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dụ</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Bài</a:t>
            </a:r>
            <a:r>
              <a:rPr lang="en-US" altLang="en-US" sz="2400" dirty="0">
                <a:latin typeface="Times New Roman" panose="02020603050405020304" pitchFamily="18" charset="0"/>
                <a:cs typeface="Times New Roman" panose="02020603050405020304" pitchFamily="18" charset="0"/>
              </a:rPr>
              <a:t> “ </a:t>
            </a:r>
            <a:r>
              <a:rPr lang="en-US" altLang="en-US" sz="2400" dirty="0" err="1">
                <a:latin typeface="Times New Roman" panose="02020603050405020304" pitchFamily="18" charset="0"/>
                <a:cs typeface="Times New Roman" panose="02020603050405020304" pitchFamily="18" charset="0"/>
              </a:rPr>
              <a:t>Phòng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tránh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bị</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xâm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hại</a:t>
            </a:r>
            <a:r>
              <a:rPr lang="en-US" altLang="en-US" sz="2400" dirty="0">
                <a:latin typeface="Times New Roman" panose="02020603050405020304" pitchFamily="18" charset="0"/>
                <a:cs typeface="Times New Roman" panose="02020603050405020304" pitchFamily="18" charset="0"/>
              </a:rPr>
              <a:t>- KH5”…</a:t>
            </a:r>
          </a:p>
          <a:p>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Em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hãy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tự</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đánh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kết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quả</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làm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việc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nhóm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bằng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cách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đánh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dấu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chéo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vào</a:t>
            </a:r>
            <a:r>
              <a:rPr lang="en-US" altLang="en-US" sz="2400" dirty="0">
                <a:latin typeface="Times New Roman" panose="02020603050405020304" pitchFamily="18" charset="0"/>
                <a:cs typeface="Times New Roman" panose="02020603050405020304" pitchFamily="18" charset="0"/>
              </a:rPr>
              <a:t> ô </a:t>
            </a:r>
            <a:r>
              <a:rPr lang="en-US" altLang="en-US" sz="2400" dirty="0" err="1">
                <a:latin typeface="Times New Roman" panose="02020603050405020304" pitchFamily="18" charset="0"/>
                <a:cs typeface="Times New Roman" panose="02020603050405020304" pitchFamily="18" charset="0"/>
              </a:rPr>
              <a:t>thể</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hiện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kết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quả</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làm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việc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nhóm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ghi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bảng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dưới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đây</a:t>
            </a:r>
            <a:r>
              <a:rPr lang="en-US" altLang="en-US" sz="2400" dirty="0">
                <a:latin typeface="Times New Roman" panose="02020603050405020304" pitchFamily="18" charset="0"/>
                <a:cs typeface="Times New Roman" panose="02020603050405020304" pitchFamily="18" charset="0"/>
              </a:rPr>
              <a:t>:</a:t>
            </a:r>
          </a:p>
          <a:p>
            <a:r>
              <a:rPr lang="en-US" altLang="en-US" dirty="0">
                <a:latin typeface="Times New Roman" panose="02020603050405020304" pitchFamily="18" charset="0"/>
                <a:cs typeface="Times New Roman" panose="02020603050405020304" pitchFamily="18" charset="0"/>
              </a:rPr>
              <a:t> </a:t>
            </a:r>
          </a:p>
        </p:txBody>
      </p:sp>
      <p:graphicFrame>
        <p:nvGraphicFramePr>
          <p:cNvPr id="3" name="Table 2"/>
          <p:cNvGraphicFramePr>
            <a:graphicFrameLocks noGrp="1"/>
          </p:cNvGraphicFramePr>
          <p:nvPr/>
        </p:nvGraphicFramePr>
        <p:xfrm>
          <a:off x="342900" y="2514600"/>
          <a:ext cx="8458200" cy="2497142"/>
        </p:xfrm>
        <a:graphic>
          <a:graphicData uri="http://schemas.openxmlformats.org/drawingml/2006/table">
            <a:tbl>
              <a:tblPr/>
              <a:tblGrid>
                <a:gridCol w="4225925"/>
                <a:gridCol w="1371600"/>
                <a:gridCol w="1371600"/>
                <a:gridCol w="1489075"/>
              </a:tblGrid>
              <a:tr h="6400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Nội dung</a:t>
                      </a: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Tốt </a:t>
                      </a:r>
                    </a:p>
                  </a:txBody>
                  <a:tcPr marT="45706" marB="457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Bình thường</a:t>
                      </a:r>
                    </a:p>
                  </a:txBody>
                  <a:tcPr marT="45706" marB="457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Chưa thực hiện được</a:t>
                      </a:r>
                    </a:p>
                  </a:txBody>
                  <a:tcPr marT="45706" marB="45706"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1/Chúng ta nghe lẫn nhau</a:t>
                      </a: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706" marB="457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706" marB="457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706" marB="45706"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3714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2/ Chúng ta làm việc cẩn thận</a:t>
                      </a: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706" marB="457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706" marB="457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706" marB="45706"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3714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3/ Chúng ta đều làm việc</a:t>
                      </a: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706" marB="457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706" marB="457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706" marB="45706"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3714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4/ Chúng ta giúp đỡ lẫn nhau</a:t>
                      </a: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706" marB="457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706" marB="457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706" marB="45706"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3714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5/ Chúng ta hoàn tất công việc</a:t>
                      </a: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706" marB="457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706" marB="457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706" marB="45706"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bl>
          </a:graphicData>
        </a:graphic>
      </p:graphicFrame>
      <p:graphicFrame>
        <p:nvGraphicFramePr>
          <p:cNvPr id="4" name="Table 3"/>
          <p:cNvGraphicFramePr>
            <a:graphicFrameLocks noGrp="1"/>
          </p:cNvGraphicFramePr>
          <p:nvPr/>
        </p:nvGraphicFramePr>
        <p:xfrm>
          <a:off x="342900" y="5253038"/>
          <a:ext cx="8458200" cy="1354137"/>
        </p:xfrm>
        <a:graphic>
          <a:graphicData uri="http://schemas.openxmlformats.org/drawingml/2006/table">
            <a:tbl>
              <a:tblPr/>
              <a:tblGrid>
                <a:gridCol w="4229100"/>
                <a:gridCol w="4229100"/>
              </a:tblGrid>
              <a:tr h="366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Điều chúng ta làm tốt nhất</a:t>
                      </a:r>
                    </a:p>
                  </a:txBody>
                  <a:tcPr marT="45754" marB="45754"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Điều chúng ta cần tiếp tục làm</a:t>
                      </a:r>
                    </a:p>
                  </a:txBody>
                  <a:tcPr marT="45754" marB="45754"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98742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a:t>
                      </a:r>
                    </a:p>
                  </a:txBody>
                  <a:tcPr marT="45754" marB="45754"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754" marB="45754"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bl>
          </a:graphicData>
        </a:graphic>
      </p:graphicFrame>
    </p:spTree>
    <p:extLst>
      <p:ext uri="{BB962C8B-B14F-4D97-AF65-F5344CB8AC3E}">
        <p14:creationId xmlns:p14="http://schemas.microsoft.com/office/powerpoint/2010/main" val="19375103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ChangeArrowheads="1"/>
          </p:cNvSpPr>
          <p:nvPr/>
        </p:nvSpPr>
        <p:spPr bwMode="auto">
          <a:xfrm>
            <a:off x="152400" y="152400"/>
            <a:ext cx="8839200"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ctr"/>
            <a:r>
              <a:rPr lang="en-US" altLang="en-US" sz="3200" b="1" i="1" u="sng" dirty="0">
                <a:latin typeface="Times New Roman" panose="02020603050405020304" pitchFamily="18" charset="0"/>
                <a:cs typeface="Times New Roman" panose="02020603050405020304" pitchFamily="18" charset="0"/>
              </a:rPr>
              <a:t>5/ </a:t>
            </a:r>
            <a:r>
              <a:rPr lang="en-US" altLang="en-US" sz="3200" b="1" i="1" u="sng" dirty="0" err="1">
                <a:latin typeface="Times New Roman" panose="02020603050405020304" pitchFamily="18" charset="0"/>
                <a:cs typeface="Times New Roman" panose="02020603050405020304" pitchFamily="18" charset="0"/>
              </a:rPr>
              <a:t>Xử</a:t>
            </a:r>
            <a:r>
              <a:rPr lang="en-US" altLang="en-US" sz="3200" b="1" i="1" u="sng" dirty="0">
                <a:latin typeface="Times New Roman" panose="02020603050405020304" pitchFamily="18" charset="0"/>
                <a:cs typeface="Times New Roman" panose="02020603050405020304" pitchFamily="18" charset="0"/>
              </a:rPr>
              <a:t> </a:t>
            </a:r>
            <a:r>
              <a:rPr lang="en-US" altLang="en-US" sz="3200" b="1" i="1" u="sng" dirty="0" err="1">
                <a:latin typeface="Times New Roman" panose="02020603050405020304" pitchFamily="18" charset="0"/>
                <a:cs typeface="Times New Roman" panose="02020603050405020304" pitchFamily="18" charset="0"/>
              </a:rPr>
              <a:t>lí</a:t>
            </a:r>
            <a:r>
              <a:rPr lang="en-US" altLang="en-US" sz="3200" b="1" i="1" u="sng" dirty="0">
                <a:latin typeface="Times New Roman" panose="02020603050405020304" pitchFamily="18" charset="0"/>
                <a:cs typeface="Times New Roman" panose="02020603050405020304" pitchFamily="18" charset="0"/>
              </a:rPr>
              <a:t> </a:t>
            </a:r>
            <a:r>
              <a:rPr lang="en-US" altLang="en-US" sz="3200" b="1" i="1" u="sng" dirty="0" err="1">
                <a:latin typeface="Times New Roman" panose="02020603050405020304" pitchFamily="18" charset="0"/>
                <a:cs typeface="Times New Roman" panose="02020603050405020304" pitchFamily="18" charset="0"/>
              </a:rPr>
              <a:t>tình</a:t>
            </a:r>
            <a:r>
              <a:rPr lang="en-US" altLang="en-US" sz="3200" b="1" i="1" u="sng" dirty="0">
                <a:latin typeface="Times New Roman" panose="02020603050405020304" pitchFamily="18" charset="0"/>
                <a:cs typeface="Times New Roman" panose="02020603050405020304" pitchFamily="18" charset="0"/>
              </a:rPr>
              <a:t> </a:t>
            </a:r>
            <a:r>
              <a:rPr lang="en-US" altLang="en-US" sz="3200" b="1" i="1" u="sng" dirty="0" err="1">
                <a:latin typeface="Times New Roman" panose="02020603050405020304" pitchFamily="18" charset="0"/>
                <a:cs typeface="Times New Roman" panose="02020603050405020304" pitchFamily="18" charset="0"/>
              </a:rPr>
              <a:t>huống</a:t>
            </a:r>
            <a:r>
              <a:rPr lang="en-US" altLang="en-US" sz="3200" b="1" i="1" u="sng" dirty="0">
                <a:latin typeface="Times New Roman" panose="02020603050405020304" pitchFamily="18" charset="0"/>
                <a:cs typeface="Times New Roman" panose="02020603050405020304" pitchFamily="18" charset="0"/>
              </a:rPr>
              <a:t>: </a:t>
            </a:r>
            <a:r>
              <a:rPr lang="en-US" altLang="en-US" sz="3200" dirty="0">
                <a:latin typeface="Times New Roman" panose="02020603050405020304" pitchFamily="18" charset="0"/>
                <a:cs typeface="Times New Roman" panose="02020603050405020304" pitchFamily="18" charset="0"/>
              </a:rPr>
              <a:t>GV </a:t>
            </a:r>
            <a:r>
              <a:rPr lang="en-US" altLang="en-US" sz="3200" dirty="0" err="1">
                <a:latin typeface="Times New Roman" panose="02020603050405020304" pitchFamily="18" charset="0"/>
                <a:cs typeface="Times New Roman" panose="02020603050405020304" pitchFamily="18" charset="0"/>
              </a:rPr>
              <a:t>đưa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tình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huống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giúp</a:t>
            </a:r>
            <a:r>
              <a:rPr lang="en-US" altLang="en-US" sz="3200" dirty="0">
                <a:latin typeface="Times New Roman" panose="02020603050405020304" pitchFamily="18" charset="0"/>
                <a:cs typeface="Times New Roman" panose="02020603050405020304" pitchFamily="18" charset="0"/>
              </a:rPr>
              <a:t> HS </a:t>
            </a:r>
            <a:r>
              <a:rPr lang="en-US" altLang="en-US" sz="3200" dirty="0" err="1">
                <a:latin typeface="Times New Roman" panose="02020603050405020304" pitchFamily="18" charset="0"/>
                <a:cs typeface="Times New Roman" panose="02020603050405020304" pitchFamily="18" charset="0"/>
              </a:rPr>
              <a:t>giải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quyết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và</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tìm</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hiểu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bài</a:t>
            </a:r>
            <a:r>
              <a:rPr lang="en-US" altLang="en-US" sz="3200" dirty="0">
                <a:latin typeface="Times New Roman" panose="02020603050405020304" pitchFamily="18" charset="0"/>
                <a:cs typeface="Times New Roman" panose="02020603050405020304" pitchFamily="18" charset="0"/>
              </a:rPr>
              <a:t>. </a:t>
            </a:r>
          </a:p>
          <a:p>
            <a:pPr algn="just"/>
            <a:endParaRPr lang="en-US" altLang="en-US" sz="3200" dirty="0">
              <a:latin typeface="Times New Roman" panose="02020603050405020304" pitchFamily="18" charset="0"/>
              <a:cs typeface="Times New Roman" panose="02020603050405020304" pitchFamily="18" charset="0"/>
            </a:endParaRPr>
          </a:p>
          <a:p>
            <a:pPr algn="just"/>
            <a:r>
              <a:rPr lang="en-US" altLang="en-US" sz="3200" dirty="0">
                <a:latin typeface="Times New Roman" panose="02020603050405020304" pitchFamily="18" charset="0"/>
                <a:cs typeface="Times New Roman" panose="02020603050405020304" pitchFamily="18" charset="0"/>
              </a:rPr>
              <a:t>   </a:t>
            </a:r>
            <a:r>
              <a:rPr lang="en-US" altLang="en-US" i="1" u="sng" dirty="0" err="1">
                <a:latin typeface="Times New Roman" panose="02020603050405020304" pitchFamily="18" charset="0"/>
                <a:cs typeface="Times New Roman" panose="02020603050405020304" pitchFamily="18" charset="0"/>
              </a:rPr>
              <a:t>Ví</a:t>
            </a:r>
            <a:r>
              <a:rPr lang="en-US" altLang="en-US" i="1" u="sng" dirty="0">
                <a:latin typeface="Times New Roman" panose="02020603050405020304" pitchFamily="18" charset="0"/>
                <a:cs typeface="Times New Roman" panose="02020603050405020304" pitchFamily="18" charset="0"/>
              </a:rPr>
              <a:t> </a:t>
            </a:r>
            <a:r>
              <a:rPr lang="en-US" altLang="en-US" i="1" u="sng" dirty="0" err="1">
                <a:latin typeface="Times New Roman" panose="02020603050405020304" pitchFamily="18" charset="0"/>
                <a:cs typeface="Times New Roman" panose="02020603050405020304" pitchFamily="18" charset="0"/>
              </a:rPr>
              <a:t>dụ</a:t>
            </a:r>
            <a:r>
              <a:rPr lang="en-US" altLang="en-US" i="1" u="sng"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Bác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em</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sống</a:t>
            </a:r>
            <a:r>
              <a:rPr lang="en-US" altLang="en-US" dirty="0">
                <a:latin typeface="Times New Roman" panose="02020603050405020304" pitchFamily="18" charset="0"/>
                <a:cs typeface="Times New Roman" panose="02020603050405020304" pitchFamily="18" charset="0"/>
              </a:rPr>
              <a:t> ở </a:t>
            </a:r>
            <a:r>
              <a:rPr lang="en-US" altLang="en-US" dirty="0" err="1">
                <a:latin typeface="Times New Roman" panose="02020603050405020304" pitchFamily="18" charset="0"/>
                <a:cs typeface="Times New Roman" panose="02020603050405020304" pitchFamily="18" charset="0"/>
              </a:rPr>
              <a:t>vùng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trung</a:t>
            </a:r>
            <a:r>
              <a:rPr lang="en-US" altLang="en-US" dirty="0">
                <a:latin typeface="Times New Roman" panose="02020603050405020304" pitchFamily="18" charset="0"/>
                <a:cs typeface="Times New Roman" panose="02020603050405020304" pitchFamily="18" charset="0"/>
              </a:rPr>
              <a:t> du </a:t>
            </a:r>
            <a:r>
              <a:rPr lang="en-US" altLang="en-US" dirty="0" err="1">
                <a:latin typeface="Times New Roman" panose="02020603050405020304" pitchFamily="18" charset="0"/>
                <a:cs typeface="Times New Roman" panose="02020603050405020304" pitchFamily="18" charset="0"/>
              </a:rPr>
              <a:t>Bắc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Bộ</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có</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dự</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định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kinh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doanh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bằng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cách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trồng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một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số</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loại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cây</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Em</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sẽ</a:t>
            </a:r>
            <a:r>
              <a:rPr lang="en-US" altLang="en-US" dirty="0">
                <a:latin typeface="Times New Roman" panose="02020603050405020304" pitchFamily="18" charset="0"/>
                <a:cs typeface="Times New Roman" panose="02020603050405020304" pitchFamily="18" charset="0"/>
              </a:rPr>
              <a:t> t</a:t>
            </a:r>
            <a:r>
              <a:rPr lang="vi-VN" altLang="en-US" dirty="0">
                <a:latin typeface="Times New Roman" panose="02020603050405020304" pitchFamily="18" charset="0"/>
                <a:cs typeface="Times New Roman" panose="02020603050405020304" pitchFamily="18" charset="0"/>
              </a:rPr>
              <a:t>ư</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vấn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bác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trồng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những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loại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cây</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gì</a:t>
            </a:r>
            <a:r>
              <a:rPr lang="en-US" altLang="en-US" dirty="0">
                <a:latin typeface="Times New Roman" panose="02020603050405020304" pitchFamily="18" charset="0"/>
                <a:cs typeface="Times New Roman" panose="02020603050405020304" pitchFamily="18" charset="0"/>
              </a:rPr>
              <a:t> ở </a:t>
            </a:r>
            <a:r>
              <a:rPr lang="en-US" altLang="en-US" dirty="0" err="1">
                <a:latin typeface="Times New Roman" panose="02020603050405020304" pitchFamily="18" charset="0"/>
                <a:cs typeface="Times New Roman" panose="02020603050405020304" pitchFamily="18" charset="0"/>
              </a:rPr>
              <a:t>vùng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đó</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Giải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thích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lí</a:t>
            </a:r>
            <a:r>
              <a:rPr lang="en-US" altLang="en-US" dirty="0">
                <a:latin typeface="Times New Roman" panose="02020603050405020304" pitchFamily="18" charset="0"/>
                <a:cs typeface="Times New Roman" panose="02020603050405020304" pitchFamily="18" charset="0"/>
              </a:rPr>
              <a:t> do. </a:t>
            </a:r>
          </a:p>
          <a:p>
            <a:pPr algn="just"/>
            <a:r>
              <a:rPr lang="en-US" altLang="en-US" dirty="0">
                <a:latin typeface="Times New Roman" panose="02020603050405020304" pitchFamily="18" charset="0"/>
                <a:cs typeface="Times New Roman" panose="02020603050405020304" pitchFamily="18" charset="0"/>
              </a:rPr>
              <a:t> GV </a:t>
            </a:r>
            <a:r>
              <a:rPr lang="en-US" altLang="en-US" dirty="0" err="1">
                <a:latin typeface="Times New Roman" panose="02020603050405020304" pitchFamily="18" charset="0"/>
                <a:cs typeface="Times New Roman" panose="02020603050405020304" pitchFamily="18" charset="0"/>
              </a:rPr>
              <a:t>có</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thể</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đánh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giá</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việc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trả</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lời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theo</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mức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độ</a:t>
            </a:r>
            <a:r>
              <a:rPr lang="en-US" altLang="en-US" dirty="0">
                <a:latin typeface="Times New Roman" panose="02020603050405020304" pitchFamily="18" charset="0"/>
                <a:cs typeface="Times New Roman" panose="02020603050405020304" pitchFamily="18" charset="0"/>
              </a:rPr>
              <a:t>:</a:t>
            </a:r>
          </a:p>
          <a:p>
            <a:pPr algn="just">
              <a:buFontTx/>
              <a:buChar char="-"/>
            </a:pPr>
            <a:r>
              <a:rPr lang="en-US" altLang="en-US" dirty="0" err="1">
                <a:latin typeface="Times New Roman" panose="02020603050405020304" pitchFamily="18" charset="0"/>
                <a:cs typeface="Times New Roman" panose="02020603050405020304" pitchFamily="18" charset="0"/>
              </a:rPr>
              <a:t>Không</a:t>
            </a:r>
            <a:r>
              <a:rPr lang="en-US" altLang="en-US" dirty="0">
                <a:latin typeface="Times New Roman" panose="02020603050405020304" pitchFamily="18" charset="0"/>
                <a:cs typeface="Times New Roman" panose="02020603050405020304" pitchFamily="18" charset="0"/>
              </a:rPr>
              <a:t> đ</a:t>
            </a:r>
            <a:r>
              <a:rPr lang="vi-VN" altLang="en-US" dirty="0">
                <a:latin typeface="Times New Roman" panose="02020603050405020304" pitchFamily="18" charset="0"/>
                <a:cs typeface="Times New Roman" panose="02020603050405020304" pitchFamily="18" charset="0"/>
              </a:rPr>
              <a:t>ư</a:t>
            </a:r>
            <a:r>
              <a:rPr lang="en-US" altLang="en-US" dirty="0">
                <a:latin typeface="Times New Roman" panose="02020603050405020304" pitchFamily="18" charset="0"/>
                <a:cs typeface="Times New Roman" panose="02020603050405020304" pitchFamily="18" charset="0"/>
              </a:rPr>
              <a:t>a </a:t>
            </a:r>
            <a:r>
              <a:rPr lang="en-US" altLang="en-US" dirty="0" err="1">
                <a:latin typeface="Times New Roman" panose="02020603050405020304" pitchFamily="18" charset="0"/>
                <a:cs typeface="Times New Roman" panose="02020603050405020304" pitchFamily="18" charset="0"/>
              </a:rPr>
              <a:t>ra</a:t>
            </a:r>
            <a:r>
              <a:rPr lang="en-US" altLang="en-US" dirty="0">
                <a:latin typeface="Times New Roman" panose="02020603050405020304" pitchFamily="18" charset="0"/>
                <a:cs typeface="Times New Roman" panose="02020603050405020304" pitchFamily="18" charset="0"/>
              </a:rPr>
              <a:t> đ</a:t>
            </a:r>
            <a:r>
              <a:rPr lang="vi-VN" altLang="en-US" dirty="0">
                <a:latin typeface="Times New Roman" panose="02020603050405020304" pitchFamily="18" charset="0"/>
                <a:cs typeface="Times New Roman" panose="02020603050405020304" pitchFamily="18" charset="0"/>
              </a:rPr>
              <a:t>ư</a:t>
            </a:r>
            <a:r>
              <a:rPr lang="en-US" altLang="en-US" dirty="0" err="1">
                <a:latin typeface="Times New Roman" panose="02020603050405020304" pitchFamily="18" charset="0"/>
                <a:cs typeface="Times New Roman" panose="02020603050405020304" pitchFamily="18" charset="0"/>
              </a:rPr>
              <a:t>ợc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ph</a:t>
            </a:r>
            <a:r>
              <a:rPr lang="vi-VN" altLang="en-US" dirty="0">
                <a:latin typeface="Times New Roman" panose="02020603050405020304" pitchFamily="18" charset="0"/>
                <a:cs typeface="Times New Roman" panose="02020603050405020304" pitchFamily="18" charset="0"/>
              </a:rPr>
              <a:t>ư</a:t>
            </a:r>
            <a:r>
              <a:rPr lang="en-US" altLang="en-US" dirty="0" err="1">
                <a:latin typeface="Times New Roman" panose="02020603050405020304" pitchFamily="18" charset="0"/>
                <a:cs typeface="Times New Roman" panose="02020603050405020304" pitchFamily="18" charset="0"/>
              </a:rPr>
              <a:t>ơng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án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hoặc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đưa</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ra</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ph</a:t>
            </a:r>
            <a:r>
              <a:rPr lang="vi-VN" altLang="en-US" dirty="0">
                <a:latin typeface="Times New Roman" panose="02020603050405020304" pitchFamily="18" charset="0"/>
                <a:cs typeface="Times New Roman" panose="02020603050405020304" pitchFamily="18" charset="0"/>
              </a:rPr>
              <a:t>ư</a:t>
            </a:r>
            <a:r>
              <a:rPr lang="en-US" altLang="en-US" dirty="0" err="1">
                <a:latin typeface="Times New Roman" panose="02020603050405020304" pitchFamily="18" charset="0"/>
                <a:cs typeface="Times New Roman" panose="02020603050405020304" pitchFamily="18" charset="0"/>
              </a:rPr>
              <a:t>ơng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án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không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thích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hợp</a:t>
            </a:r>
            <a:r>
              <a:rPr lang="en-US" altLang="en-US" dirty="0">
                <a:latin typeface="Times New Roman" panose="02020603050405020304" pitchFamily="18" charset="0"/>
                <a:cs typeface="Times New Roman" panose="02020603050405020304" pitchFamily="18" charset="0"/>
              </a:rPr>
              <a:t>.</a:t>
            </a:r>
          </a:p>
          <a:p>
            <a:pPr algn="just">
              <a:buFontTx/>
              <a:buChar char="-"/>
            </a:pPr>
            <a:r>
              <a:rPr lang="en-US" altLang="en-US" dirty="0" err="1">
                <a:latin typeface="Times New Roman" panose="02020603050405020304" pitchFamily="18" charset="0"/>
                <a:cs typeface="Times New Roman" panose="02020603050405020304" pitchFamily="18" charset="0"/>
              </a:rPr>
              <a:t>Đưa</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ra</a:t>
            </a:r>
            <a:r>
              <a:rPr lang="en-US" altLang="en-US" dirty="0">
                <a:latin typeface="Times New Roman" panose="02020603050405020304" pitchFamily="18" charset="0"/>
                <a:cs typeface="Times New Roman" panose="02020603050405020304" pitchFamily="18" charset="0"/>
              </a:rPr>
              <a:t>  đ</a:t>
            </a:r>
            <a:r>
              <a:rPr lang="vi-VN" altLang="en-US" dirty="0">
                <a:latin typeface="Times New Roman" panose="02020603050405020304" pitchFamily="18" charset="0"/>
                <a:cs typeface="Times New Roman" panose="02020603050405020304" pitchFamily="18" charset="0"/>
              </a:rPr>
              <a:t>ư</a:t>
            </a:r>
            <a:r>
              <a:rPr lang="en-US" altLang="en-US" dirty="0" err="1">
                <a:latin typeface="Times New Roman" panose="02020603050405020304" pitchFamily="18" charset="0"/>
                <a:cs typeface="Times New Roman" panose="02020603050405020304" pitchFamily="18" charset="0"/>
              </a:rPr>
              <a:t>ợc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ph</a:t>
            </a:r>
            <a:r>
              <a:rPr lang="vi-VN" altLang="en-US" dirty="0">
                <a:latin typeface="Times New Roman" panose="02020603050405020304" pitchFamily="18" charset="0"/>
                <a:cs typeface="Times New Roman" panose="02020603050405020304" pitchFamily="18" charset="0"/>
              </a:rPr>
              <a:t>ư</a:t>
            </a:r>
            <a:r>
              <a:rPr lang="en-US" altLang="en-US" dirty="0" err="1">
                <a:latin typeface="Times New Roman" panose="02020603050405020304" pitchFamily="18" charset="0"/>
                <a:cs typeface="Times New Roman" panose="02020603050405020304" pitchFamily="18" charset="0"/>
              </a:rPr>
              <a:t>ơng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án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thích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hợp</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nhưng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không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giải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thích</a:t>
            </a:r>
            <a:r>
              <a:rPr lang="en-US" altLang="en-US" dirty="0">
                <a:latin typeface="Times New Roman" panose="02020603050405020304" pitchFamily="18" charset="0"/>
                <a:cs typeface="Times New Roman" panose="02020603050405020304" pitchFamily="18" charset="0"/>
              </a:rPr>
              <a:t> đ</a:t>
            </a:r>
            <a:r>
              <a:rPr lang="vi-VN" altLang="en-US" dirty="0">
                <a:latin typeface="Times New Roman" panose="02020603050405020304" pitchFamily="18" charset="0"/>
                <a:cs typeface="Times New Roman" panose="02020603050405020304" pitchFamily="18" charset="0"/>
              </a:rPr>
              <a:t>ư</a:t>
            </a:r>
            <a:r>
              <a:rPr lang="en-US" altLang="en-US" dirty="0" err="1">
                <a:latin typeface="Times New Roman" panose="02020603050405020304" pitchFamily="18" charset="0"/>
                <a:cs typeface="Times New Roman" panose="02020603050405020304" pitchFamily="18" charset="0"/>
              </a:rPr>
              <a:t>ợc</a:t>
            </a:r>
            <a:r>
              <a:rPr lang="en-US" altLang="en-US" dirty="0">
                <a:latin typeface="Times New Roman" panose="02020603050405020304" pitchFamily="18" charset="0"/>
                <a:cs typeface="Times New Roman" panose="02020603050405020304" pitchFamily="18" charset="0"/>
              </a:rPr>
              <a:t>.</a:t>
            </a:r>
          </a:p>
          <a:p>
            <a:pPr algn="just">
              <a:buFontTx/>
              <a:buChar char="-"/>
            </a:pPr>
            <a:r>
              <a:rPr lang="en-US" altLang="en-US" dirty="0" err="1">
                <a:latin typeface="Times New Roman" panose="02020603050405020304" pitchFamily="18" charset="0"/>
                <a:cs typeface="Times New Roman" panose="02020603050405020304" pitchFamily="18" charset="0"/>
              </a:rPr>
              <a:t>Đưa</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ra</a:t>
            </a:r>
            <a:r>
              <a:rPr lang="en-US" altLang="en-US" dirty="0">
                <a:latin typeface="Times New Roman" panose="02020603050405020304" pitchFamily="18" charset="0"/>
                <a:cs typeface="Times New Roman" panose="02020603050405020304" pitchFamily="18" charset="0"/>
              </a:rPr>
              <a:t>  đ</a:t>
            </a:r>
            <a:r>
              <a:rPr lang="vi-VN" altLang="en-US" dirty="0">
                <a:latin typeface="Times New Roman" panose="02020603050405020304" pitchFamily="18" charset="0"/>
                <a:cs typeface="Times New Roman" panose="02020603050405020304" pitchFamily="18" charset="0"/>
              </a:rPr>
              <a:t>ư</a:t>
            </a:r>
            <a:r>
              <a:rPr lang="en-US" altLang="en-US" dirty="0" err="1">
                <a:latin typeface="Times New Roman" panose="02020603050405020304" pitchFamily="18" charset="0"/>
                <a:cs typeface="Times New Roman" panose="02020603050405020304" pitchFamily="18" charset="0"/>
              </a:rPr>
              <a:t>ợc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ph</a:t>
            </a:r>
            <a:r>
              <a:rPr lang="vi-VN" altLang="en-US" dirty="0">
                <a:latin typeface="Times New Roman" panose="02020603050405020304" pitchFamily="18" charset="0"/>
                <a:cs typeface="Times New Roman" panose="02020603050405020304" pitchFamily="18" charset="0"/>
              </a:rPr>
              <a:t>ư</a:t>
            </a:r>
            <a:r>
              <a:rPr lang="en-US" altLang="en-US" dirty="0" err="1">
                <a:latin typeface="Times New Roman" panose="02020603050405020304" pitchFamily="18" charset="0"/>
                <a:cs typeface="Times New Roman" panose="02020603050405020304" pitchFamily="18" charset="0"/>
              </a:rPr>
              <a:t>ơng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án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thích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hợp</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và</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giải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thích</a:t>
            </a:r>
            <a:r>
              <a:rPr lang="en-US" altLang="en-US" dirty="0">
                <a:latin typeface="Times New Roman" panose="02020603050405020304" pitchFamily="18" charset="0"/>
                <a:cs typeface="Times New Roman" panose="02020603050405020304" pitchFamily="18" charset="0"/>
              </a:rPr>
              <a:t> đ</a:t>
            </a:r>
            <a:r>
              <a:rPr lang="vi-VN" altLang="en-US" dirty="0">
                <a:latin typeface="Times New Roman" panose="02020603050405020304" pitchFamily="18" charset="0"/>
                <a:cs typeface="Times New Roman" panose="02020603050405020304" pitchFamily="18" charset="0"/>
              </a:rPr>
              <a:t>ư</a:t>
            </a:r>
            <a:r>
              <a:rPr lang="en-US" altLang="en-US" dirty="0" err="1">
                <a:latin typeface="Times New Roman" panose="02020603050405020304" pitchFamily="18" charset="0"/>
                <a:cs typeface="Times New Roman" panose="02020603050405020304" pitchFamily="18" charset="0"/>
              </a:rPr>
              <a:t>ợc</a:t>
            </a:r>
            <a:r>
              <a:rPr lang="en-US" altLang="en-US" dirty="0">
                <a:latin typeface="Times New Roman" panose="02020603050405020304" pitchFamily="18" charset="0"/>
                <a:cs typeface="Times New Roman" panose="02020603050405020304" pitchFamily="18" charset="0"/>
              </a:rPr>
              <a:t>.</a:t>
            </a:r>
          </a:p>
          <a:p>
            <a:pPr algn="just">
              <a:buFontTx/>
              <a:buChar char="-"/>
            </a:pPr>
            <a:r>
              <a:rPr lang="en-US" altLang="en-US" dirty="0" err="1">
                <a:latin typeface="Times New Roman" panose="02020603050405020304" pitchFamily="18" charset="0"/>
                <a:cs typeface="Times New Roman" panose="02020603050405020304" pitchFamily="18" charset="0"/>
              </a:rPr>
              <a:t>Ví</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dụ</a:t>
            </a:r>
            <a:r>
              <a:rPr lang="en-US" alt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578717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ChangeArrowheads="1"/>
          </p:cNvSpPr>
          <p:nvPr/>
        </p:nvSpPr>
        <p:spPr bwMode="auto">
          <a:xfrm>
            <a:off x="304800" y="1193800"/>
            <a:ext cx="8763000" cy="581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just"/>
            <a:r>
              <a:rPr lang="en-US" altLang="en-US" b="1" i="1" u="sng" dirty="0">
                <a:latin typeface="Times New Roman" panose="02020603050405020304" pitchFamily="18" charset="0"/>
                <a:cs typeface="Times New Roman" panose="02020603050405020304" pitchFamily="18" charset="0"/>
              </a:rPr>
              <a:t>6/ </a:t>
            </a:r>
            <a:r>
              <a:rPr lang="en-US" altLang="en-US" b="1" i="1" u="sng" dirty="0" err="1">
                <a:latin typeface="Times New Roman" panose="02020603050405020304" pitchFamily="18" charset="0"/>
                <a:cs typeface="Times New Roman" panose="02020603050405020304" pitchFamily="18" charset="0"/>
              </a:rPr>
              <a:t>Trò</a:t>
            </a:r>
            <a:r>
              <a:rPr lang="en-US" altLang="en-US" b="1" i="1" u="sng" dirty="0">
                <a:latin typeface="Times New Roman" panose="02020603050405020304" pitchFamily="18" charset="0"/>
                <a:cs typeface="Times New Roman" panose="02020603050405020304" pitchFamily="18" charset="0"/>
              </a:rPr>
              <a:t> </a:t>
            </a:r>
            <a:r>
              <a:rPr lang="en-US" altLang="en-US" b="1" i="1" u="sng" dirty="0" err="1">
                <a:latin typeface="Times New Roman" panose="02020603050405020304" pitchFamily="18" charset="0"/>
                <a:cs typeface="Times New Roman" panose="02020603050405020304" pitchFamily="18" charset="0"/>
              </a:rPr>
              <a:t>ch</a:t>
            </a:r>
            <a:r>
              <a:rPr lang="vi-VN" altLang="en-US" b="1" i="1" u="sng" dirty="0">
                <a:latin typeface="Times New Roman" panose="02020603050405020304" pitchFamily="18" charset="0"/>
                <a:cs typeface="Times New Roman" panose="02020603050405020304" pitchFamily="18" charset="0"/>
              </a:rPr>
              <a:t>ơ</a:t>
            </a:r>
            <a:r>
              <a:rPr lang="en-US" altLang="en-US" b="1" i="1" u="sng" dirty="0">
                <a:latin typeface="Times New Roman" panose="02020603050405020304" pitchFamily="18" charset="0"/>
                <a:cs typeface="Times New Roman" panose="02020603050405020304" pitchFamily="18" charset="0"/>
              </a:rPr>
              <a:t>i : </a:t>
            </a:r>
            <a:r>
              <a:rPr lang="en-US" altLang="en-US" dirty="0">
                <a:latin typeface="Times New Roman" panose="02020603050405020304" pitchFamily="18" charset="0"/>
                <a:cs typeface="Times New Roman" panose="02020603050405020304" pitchFamily="18" charset="0"/>
              </a:rPr>
              <a:t>Theo </a:t>
            </a:r>
            <a:r>
              <a:rPr lang="en-US" altLang="en-US" dirty="0" err="1">
                <a:latin typeface="Times New Roman" panose="02020603050405020304" pitchFamily="18" charset="0"/>
                <a:cs typeface="Times New Roman" panose="02020603050405020304" pitchFamily="18" charset="0"/>
              </a:rPr>
              <a:t>các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chuyên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gia</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một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số</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cách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thức</a:t>
            </a:r>
            <a:r>
              <a:rPr lang="en-US" altLang="en-US" dirty="0">
                <a:latin typeface="Times New Roman" panose="02020603050405020304" pitchFamily="18" charset="0"/>
                <a:cs typeface="Times New Roman" panose="02020603050405020304" pitchFamily="18" charset="0"/>
              </a:rPr>
              <a:t> ĐGTX </a:t>
            </a:r>
            <a:r>
              <a:rPr lang="en-US" altLang="en-US" dirty="0" err="1">
                <a:latin typeface="Times New Roman" panose="02020603050405020304" pitchFamily="18" charset="0"/>
                <a:cs typeface="Times New Roman" panose="02020603050405020304" pitchFamily="18" charset="0"/>
              </a:rPr>
              <a:t>cần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được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tổ</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chức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dưới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dạng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trò</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chơi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sẽ</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dễ</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dàng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thu</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thập</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thông</a:t>
            </a:r>
            <a:r>
              <a:rPr lang="en-US" altLang="en-US" dirty="0">
                <a:latin typeface="Times New Roman" panose="02020603050405020304" pitchFamily="18" charset="0"/>
                <a:cs typeface="Times New Roman" panose="02020603050405020304" pitchFamily="18" charset="0"/>
              </a:rPr>
              <a:t> tin </a:t>
            </a:r>
            <a:r>
              <a:rPr lang="en-US" altLang="en-US" dirty="0" err="1">
                <a:latin typeface="Times New Roman" panose="02020603050405020304" pitchFamily="18" charset="0"/>
                <a:cs typeface="Times New Roman" panose="02020603050405020304" pitchFamily="18" charset="0"/>
              </a:rPr>
              <a:t>thật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sự</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khách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quan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Đây</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là</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một</a:t>
            </a:r>
            <a:r>
              <a:rPr lang="en-US" altLang="en-US" dirty="0">
                <a:latin typeface="Times New Roman" panose="02020603050405020304" pitchFamily="18" charset="0"/>
                <a:cs typeface="Times New Roman" panose="02020603050405020304" pitchFamily="18" charset="0"/>
              </a:rPr>
              <a:t> PP, KT </a:t>
            </a:r>
            <a:r>
              <a:rPr lang="en-US" altLang="en-US" dirty="0" err="1">
                <a:latin typeface="Times New Roman" panose="02020603050405020304" pitchFamily="18" charset="0"/>
                <a:cs typeface="Times New Roman" panose="02020603050405020304" pitchFamily="18" charset="0"/>
              </a:rPr>
              <a:t>dạy</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học</a:t>
            </a:r>
            <a:r>
              <a:rPr lang="en-US" altLang="en-US" dirty="0">
                <a:latin typeface="Times New Roman" panose="02020603050405020304" pitchFamily="18" charset="0"/>
                <a:cs typeface="Times New Roman" panose="02020603050405020304" pitchFamily="18" charset="0"/>
              </a:rPr>
              <a:t> đ</a:t>
            </a:r>
            <a:r>
              <a:rPr lang="vi-VN" altLang="en-US" dirty="0">
                <a:latin typeface="Times New Roman" panose="02020603050405020304" pitchFamily="18" charset="0"/>
                <a:cs typeface="Times New Roman" panose="02020603050405020304" pitchFamily="18" charset="0"/>
              </a:rPr>
              <a:t>ư</a:t>
            </a:r>
            <a:r>
              <a:rPr lang="en-US" altLang="en-US" dirty="0" err="1">
                <a:latin typeface="Times New Roman" panose="02020603050405020304" pitchFamily="18" charset="0"/>
                <a:cs typeface="Times New Roman" panose="02020603050405020304" pitchFamily="18" charset="0"/>
              </a:rPr>
              <a:t>ợc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hầu</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hết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thầy</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cô</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hiện</a:t>
            </a:r>
            <a:r>
              <a:rPr lang="en-US" altLang="en-US" dirty="0">
                <a:latin typeface="Times New Roman" panose="02020603050405020304" pitchFamily="18" charset="0"/>
                <a:cs typeface="Times New Roman" panose="02020603050405020304" pitchFamily="18" charset="0"/>
              </a:rPr>
              <a:t> nay </a:t>
            </a:r>
            <a:r>
              <a:rPr lang="en-US" altLang="en-US" dirty="0" err="1">
                <a:latin typeface="Times New Roman" panose="02020603050405020304" pitchFamily="18" charset="0"/>
                <a:cs typeface="Times New Roman" panose="02020603050405020304" pitchFamily="18" charset="0"/>
              </a:rPr>
              <a:t>sử</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dụng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để</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tạo</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hứng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thú</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cho</a:t>
            </a:r>
            <a:r>
              <a:rPr lang="en-US" altLang="en-US" dirty="0">
                <a:latin typeface="Times New Roman" panose="02020603050405020304" pitchFamily="18" charset="0"/>
                <a:cs typeface="Times New Roman" panose="02020603050405020304" pitchFamily="18" charset="0"/>
              </a:rPr>
              <a:t> HS </a:t>
            </a:r>
            <a:r>
              <a:rPr lang="en-US" altLang="en-US" dirty="0" err="1">
                <a:latin typeface="Times New Roman" panose="02020603050405020304" pitchFamily="18" charset="0"/>
                <a:cs typeface="Times New Roman" panose="02020603050405020304" pitchFamily="18" charset="0"/>
              </a:rPr>
              <a:t>trong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quá</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trình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dạy</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học</a:t>
            </a:r>
            <a:r>
              <a:rPr lang="en-US" altLang="en-US" dirty="0">
                <a:latin typeface="Times New Roman" panose="02020603050405020304" pitchFamily="18" charset="0"/>
                <a:cs typeface="Times New Roman" panose="02020603050405020304" pitchFamily="18" charset="0"/>
              </a:rPr>
              <a:t>.</a:t>
            </a:r>
          </a:p>
          <a:p>
            <a:pPr algn="just"/>
            <a:r>
              <a:rPr lang="en-US" altLang="en-US" dirty="0" err="1">
                <a:latin typeface="Times New Roman" panose="02020603050405020304" pitchFamily="18" charset="0"/>
                <a:cs typeface="Times New Roman" panose="02020603050405020304" pitchFamily="18" charset="0"/>
              </a:rPr>
              <a:t>Ví</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dụ</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Bài</a:t>
            </a:r>
            <a:r>
              <a:rPr lang="en-US" altLang="en-US" dirty="0">
                <a:latin typeface="Times New Roman" panose="02020603050405020304" pitchFamily="18" charset="0"/>
                <a:cs typeface="Times New Roman" panose="02020603050405020304" pitchFamily="18" charset="0"/>
              </a:rPr>
              <a:t> “ </a:t>
            </a:r>
            <a:r>
              <a:rPr lang="en-US" altLang="en-US" dirty="0" err="1">
                <a:latin typeface="Times New Roman" panose="02020603050405020304" pitchFamily="18" charset="0"/>
                <a:cs typeface="Times New Roman" panose="02020603050405020304" pitchFamily="18" charset="0"/>
              </a:rPr>
              <a:t>Nhận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biết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đồ</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vật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xung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quanh</a:t>
            </a:r>
            <a:r>
              <a:rPr lang="en-US" altLang="en-US" dirty="0">
                <a:latin typeface="Times New Roman" panose="02020603050405020304" pitchFamily="18" charset="0"/>
                <a:cs typeface="Times New Roman" panose="02020603050405020304" pitchFamily="18" charset="0"/>
              </a:rPr>
              <a:t>- TNXH 1.” </a:t>
            </a:r>
          </a:p>
          <a:p>
            <a:pPr algn="just"/>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Trò</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chơi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Đoán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đồ</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vật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trong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chiếc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hộp</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bí</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mật</a:t>
            </a:r>
            <a:endParaRPr lang="en-US" altLang="en-US" dirty="0">
              <a:latin typeface="Times New Roman" panose="02020603050405020304" pitchFamily="18" charset="0"/>
              <a:cs typeface="Times New Roman" panose="02020603050405020304" pitchFamily="18" charset="0"/>
            </a:endParaRPr>
          </a:p>
          <a:p>
            <a:pPr algn="just"/>
            <a:r>
              <a:rPr lang="en-US" altLang="en-US" sz="3200"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Mỗi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hộp</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bí</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mật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sẽ</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có</a:t>
            </a:r>
            <a:r>
              <a:rPr lang="en-US" altLang="en-US" dirty="0">
                <a:latin typeface="Times New Roman" panose="02020603050405020304" pitchFamily="18" charset="0"/>
                <a:cs typeface="Times New Roman" panose="02020603050405020304" pitchFamily="18" charset="0"/>
              </a:rPr>
              <a:t> 4-5 </a:t>
            </a:r>
            <a:r>
              <a:rPr lang="en-US" altLang="en-US" dirty="0" err="1">
                <a:latin typeface="Times New Roman" panose="02020603050405020304" pitchFamily="18" charset="0"/>
                <a:cs typeface="Times New Roman" panose="02020603050405020304" pitchFamily="18" charset="0"/>
              </a:rPr>
              <a:t>đồ</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vật</a:t>
            </a:r>
            <a:r>
              <a:rPr lang="en-US" altLang="en-US" dirty="0">
                <a:latin typeface="Times New Roman" panose="02020603050405020304" pitchFamily="18" charset="0"/>
                <a:cs typeface="Times New Roman" panose="02020603050405020304" pitchFamily="18" charset="0"/>
              </a:rPr>
              <a:t>. HS </a:t>
            </a:r>
            <a:r>
              <a:rPr lang="en-US" altLang="en-US" dirty="0" err="1">
                <a:latin typeface="Times New Roman" panose="02020603050405020304" pitchFamily="18" charset="0"/>
                <a:cs typeface="Times New Roman" panose="02020603050405020304" pitchFamily="18" charset="0"/>
              </a:rPr>
              <a:t>tham</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gia</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chơi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sẽ</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phải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che</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mắt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lại</a:t>
            </a:r>
            <a:r>
              <a:rPr lang="en-US" altLang="en-US" dirty="0">
                <a:latin typeface="Times New Roman" panose="02020603050405020304" pitchFamily="18" charset="0"/>
                <a:cs typeface="Times New Roman" panose="02020603050405020304" pitchFamily="18" charset="0"/>
              </a:rPr>
              <a:t>. HS </a:t>
            </a:r>
            <a:r>
              <a:rPr lang="en-US" altLang="en-US" dirty="0" err="1">
                <a:latin typeface="Times New Roman" panose="02020603050405020304" pitchFamily="18" charset="0"/>
                <a:cs typeface="Times New Roman" panose="02020603050405020304" pitchFamily="18" charset="0"/>
              </a:rPr>
              <a:t>sẽ</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lấy</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đồ</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vật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trong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chiếc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hộp</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bí</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mật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và</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đoán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xem</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đó</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là</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đồ</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vật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gì</a:t>
            </a:r>
            <a:r>
              <a:rPr lang="en-US" altLang="en-US" dirty="0">
                <a:latin typeface="Times New Roman" panose="02020603050405020304" pitchFamily="18" charset="0"/>
                <a:cs typeface="Times New Roman" panose="02020603050405020304" pitchFamily="18" charset="0"/>
              </a:rPr>
              <a:t>.</a:t>
            </a:r>
          </a:p>
          <a:p>
            <a:pPr algn="just"/>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Trong</a:t>
            </a:r>
            <a:r>
              <a:rPr lang="en-US" altLang="en-US" dirty="0">
                <a:latin typeface="Times New Roman" panose="02020603050405020304" pitchFamily="18" charset="0"/>
                <a:cs typeface="Times New Roman" panose="02020603050405020304" pitchFamily="18" charset="0"/>
              </a:rPr>
              <a:t> HĐ </a:t>
            </a:r>
            <a:r>
              <a:rPr lang="en-US" altLang="en-US" dirty="0" err="1">
                <a:latin typeface="Times New Roman" panose="02020603050405020304" pitchFamily="18" charset="0"/>
                <a:cs typeface="Times New Roman" panose="02020603050405020304" pitchFamily="18" charset="0"/>
              </a:rPr>
              <a:t>này</a:t>
            </a:r>
            <a:r>
              <a:rPr lang="en-US" altLang="en-US" dirty="0">
                <a:latin typeface="Times New Roman" panose="02020603050405020304" pitchFamily="18" charset="0"/>
                <a:cs typeface="Times New Roman" panose="02020603050405020304" pitchFamily="18" charset="0"/>
              </a:rPr>
              <a:t> GV </a:t>
            </a:r>
            <a:r>
              <a:rPr lang="en-US" altLang="en-US" dirty="0" err="1">
                <a:latin typeface="Times New Roman" panose="02020603050405020304" pitchFamily="18" charset="0"/>
                <a:cs typeface="Times New Roman" panose="02020603050405020304" pitchFamily="18" charset="0"/>
              </a:rPr>
              <a:t>sẽ</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có</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thể</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đánh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giá</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kĩ</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năng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cảm</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nhận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và</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diễn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đạt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sự</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hiểu</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biết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của</a:t>
            </a:r>
            <a:r>
              <a:rPr lang="en-US" altLang="en-US" dirty="0">
                <a:latin typeface="Times New Roman" panose="02020603050405020304" pitchFamily="18" charset="0"/>
                <a:cs typeface="Times New Roman" panose="02020603050405020304" pitchFamily="18" charset="0"/>
              </a:rPr>
              <a:t> HS </a:t>
            </a:r>
            <a:r>
              <a:rPr lang="en-US" altLang="en-US" dirty="0" err="1">
                <a:latin typeface="Times New Roman" panose="02020603050405020304" pitchFamily="18" charset="0"/>
                <a:cs typeface="Times New Roman" panose="02020603050405020304" pitchFamily="18" charset="0"/>
              </a:rPr>
              <a:t>bằng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lời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nói</a:t>
            </a:r>
            <a:endParaRPr lang="en-US" altLang="en-US" dirty="0">
              <a:latin typeface="Times New Roman" panose="02020603050405020304" pitchFamily="18" charset="0"/>
              <a:cs typeface="Times New Roman" panose="02020603050405020304" pitchFamily="18" charset="0"/>
            </a:endParaRPr>
          </a:p>
          <a:p>
            <a:pPr algn="just"/>
            <a:r>
              <a:rPr lang="en-US" altLang="en-US" sz="3200" dirty="0">
                <a:latin typeface="Times New Roman" panose="02020603050405020304" pitchFamily="18" charset="0"/>
                <a:cs typeface="Times New Roman" panose="02020603050405020304" pitchFamily="18" charset="0"/>
              </a:rPr>
              <a:t> 	</a:t>
            </a:r>
            <a:endParaRPr lang="en-US" altLang="en-US" b="1" i="1" u="sng" dirty="0">
              <a:latin typeface="Times New Roman" panose="02020603050405020304" pitchFamily="18" charset="0"/>
              <a:cs typeface="Times New Roman" panose="02020603050405020304" pitchFamily="18" charset="0"/>
            </a:endParaRPr>
          </a:p>
        </p:txBody>
      </p:sp>
      <p:pic>
        <p:nvPicPr>
          <p:cNvPr id="1536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8700" y="6515100"/>
            <a:ext cx="4953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25527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4338">
                                            <p:txEl>
                                              <p:pRg st="5" end="5"/>
                                            </p:txEl>
                                          </p:spTgt>
                                        </p:tgtEl>
                                        <p:attrNameLst>
                                          <p:attrName>style.visibility</p:attrName>
                                        </p:attrNameLst>
                                      </p:cBhvr>
                                      <p:to>
                                        <p:strVal val="visible"/>
                                      </p:to>
                                    </p:set>
                                    <p:anim calcmode="lin" valueType="num">
                                      <p:cBhvr additive="base">
                                        <p:cTn id="7" dur="500" fill="hold"/>
                                        <p:tgtEl>
                                          <p:spTgt spid="14338">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extLst>
          </p:cNvPr>
          <p:cNvSpPr/>
          <p:nvPr/>
        </p:nvSpPr>
        <p:spPr>
          <a:xfrm>
            <a:off x="1828800" y="1676400"/>
            <a:ext cx="5486400" cy="39243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4" name="Straight Connector 3">
            <a:extLst>
              <a:ext uri="{FF2B5EF4-FFF2-40B4-BE49-F238E27FC236}"/>
            </a:extLst>
          </p:cNvPr>
          <p:cNvCxnSpPr>
            <a:cxnSpLocks/>
            <a:stCxn id="2" idx="2"/>
            <a:endCxn id="2" idx="6"/>
          </p:cNvCxnSpPr>
          <p:nvPr/>
        </p:nvCxnSpPr>
        <p:spPr>
          <a:xfrm>
            <a:off x="1828800" y="3638550"/>
            <a:ext cx="548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extLst>
          </p:cNvPr>
          <p:cNvCxnSpPr>
            <a:cxnSpLocks/>
            <a:stCxn id="2" idx="0"/>
            <a:endCxn id="2" idx="4"/>
          </p:cNvCxnSpPr>
          <p:nvPr/>
        </p:nvCxnSpPr>
        <p:spPr>
          <a:xfrm>
            <a:off x="4572000" y="1676400"/>
            <a:ext cx="0" cy="3924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389" name="TextBox 8"/>
          <p:cNvSpPr txBox="1">
            <a:spLocks noChangeArrowheads="1"/>
          </p:cNvSpPr>
          <p:nvPr/>
        </p:nvSpPr>
        <p:spPr bwMode="auto">
          <a:xfrm>
            <a:off x="228600" y="152400"/>
            <a:ext cx="8839200" cy="554037"/>
          </a:xfrm>
          <a:prstGeom prst="rect">
            <a:avLst/>
          </a:prstGeom>
          <a:solidFill>
            <a:schemeClr val="accent2">
              <a:lumMod val="20000"/>
              <a:lumOff val="80000"/>
            </a:schemeClr>
          </a:solidFill>
          <a:ln>
            <a:noFill/>
          </a:ln>
          <a:extLst/>
        </p:spPr>
        <p:txBody>
          <a:bodyPr wrap="square">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ctr"/>
            <a:r>
              <a:rPr lang="en-US" altLang="en-US" sz="3000" b="1" dirty="0">
                <a:solidFill>
                  <a:srgbClr val="FF0000"/>
                </a:solidFill>
                <a:latin typeface="Times New Roman" panose="02020603050405020304" pitchFamily="18" charset="0"/>
                <a:cs typeface="Times New Roman" panose="02020603050405020304" pitchFamily="18" charset="0"/>
              </a:rPr>
              <a:t>CÁC NHÓM PH</a:t>
            </a:r>
            <a:r>
              <a:rPr lang="vi-VN" altLang="en-US" sz="3000" b="1" dirty="0">
                <a:solidFill>
                  <a:srgbClr val="FF0000"/>
                </a:solidFill>
                <a:latin typeface="Times New Roman" panose="02020603050405020304" pitchFamily="18" charset="0"/>
                <a:cs typeface="Times New Roman" panose="02020603050405020304" pitchFamily="18" charset="0"/>
              </a:rPr>
              <a:t>Ư</a:t>
            </a:r>
            <a:r>
              <a:rPr lang="en-US" altLang="en-US" sz="3000" b="1" dirty="0">
                <a:solidFill>
                  <a:srgbClr val="FF0000"/>
                </a:solidFill>
                <a:latin typeface="Times New Roman" panose="02020603050405020304" pitchFamily="18" charset="0"/>
                <a:cs typeface="Times New Roman" panose="02020603050405020304" pitchFamily="18" charset="0"/>
              </a:rPr>
              <a:t>ƠNG PHÁP VÀ KĨ THUẬT</a:t>
            </a:r>
          </a:p>
        </p:txBody>
      </p:sp>
      <p:sp>
        <p:nvSpPr>
          <p:cNvPr id="11" name="TextBox 10"/>
          <p:cNvSpPr txBox="1">
            <a:spLocks noChangeArrowheads="1"/>
          </p:cNvSpPr>
          <p:nvPr/>
        </p:nvSpPr>
        <p:spPr bwMode="auto">
          <a:xfrm>
            <a:off x="2686050" y="2652713"/>
            <a:ext cx="167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r>
              <a:rPr lang="en-US" altLang="en-US" b="1">
                <a:latin typeface="Times New Roman" panose="02020603050405020304" pitchFamily="18" charset="0"/>
                <a:cs typeface="Times New Roman" panose="02020603050405020304" pitchFamily="18" charset="0"/>
              </a:rPr>
              <a:t>Quan sát</a:t>
            </a:r>
          </a:p>
        </p:txBody>
      </p:sp>
      <p:sp>
        <p:nvSpPr>
          <p:cNvPr id="13" name="TextBox 12"/>
          <p:cNvSpPr txBox="1">
            <a:spLocks noChangeArrowheads="1"/>
          </p:cNvSpPr>
          <p:nvPr/>
        </p:nvSpPr>
        <p:spPr bwMode="auto">
          <a:xfrm>
            <a:off x="4781550" y="4164013"/>
            <a:ext cx="16764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ctr"/>
            <a:r>
              <a:rPr lang="en-US" altLang="en-US" b="1">
                <a:latin typeface="Times New Roman" panose="02020603050405020304" pitchFamily="18" charset="0"/>
                <a:cs typeface="Times New Roman" panose="02020603050405020304" pitchFamily="18" charset="0"/>
              </a:rPr>
              <a:t>Viết</a:t>
            </a:r>
          </a:p>
        </p:txBody>
      </p:sp>
      <p:sp>
        <p:nvSpPr>
          <p:cNvPr id="14" name="TextBox 13"/>
          <p:cNvSpPr txBox="1">
            <a:spLocks noChangeArrowheads="1"/>
          </p:cNvSpPr>
          <p:nvPr/>
        </p:nvSpPr>
        <p:spPr bwMode="auto">
          <a:xfrm>
            <a:off x="4916488" y="2654300"/>
            <a:ext cx="167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r>
              <a:rPr lang="en-US" altLang="en-US" b="1">
                <a:latin typeface="Times New Roman" panose="02020603050405020304" pitchFamily="18" charset="0"/>
                <a:cs typeface="Times New Roman" panose="02020603050405020304" pitchFamily="18" charset="0"/>
              </a:rPr>
              <a:t>Vấn đáp</a:t>
            </a:r>
          </a:p>
        </p:txBody>
      </p:sp>
      <p:sp>
        <p:nvSpPr>
          <p:cNvPr id="15" name="TextBox 14"/>
          <p:cNvSpPr txBox="1">
            <a:spLocks noChangeArrowheads="1"/>
          </p:cNvSpPr>
          <p:nvPr/>
        </p:nvSpPr>
        <p:spPr bwMode="auto">
          <a:xfrm>
            <a:off x="2162175" y="4152900"/>
            <a:ext cx="23050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r>
              <a:rPr lang="en-US" altLang="en-US" b="1">
                <a:latin typeface="Times New Roman" panose="02020603050405020304" pitchFamily="18" charset="0"/>
                <a:cs typeface="Times New Roman" panose="02020603050405020304" pitchFamily="18" charset="0"/>
              </a:rPr>
              <a:t>Kĩ thuật khác</a:t>
            </a:r>
          </a:p>
        </p:txBody>
      </p:sp>
    </p:spTree>
    <p:extLst>
      <p:ext uri="{BB962C8B-B14F-4D97-AF65-F5344CB8AC3E}">
        <p14:creationId xmlns:p14="http://schemas.microsoft.com/office/powerpoint/2010/main" val="226361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500"/>
                                        <p:tgtEl>
                                          <p:spTgt spid="1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p:bldP spid="13" grpId="0"/>
      <p:bldP spid="14" grpId="0"/>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152400"/>
            <a:ext cx="70104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1"/>
          <p:cNvSpPr>
            <a:spLocks noChangeArrowheads="1"/>
          </p:cNvSpPr>
          <p:nvPr/>
        </p:nvSpPr>
        <p:spPr bwMode="auto">
          <a:xfrm>
            <a:off x="228600" y="5186363"/>
            <a:ext cx="8686800" cy="153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r>
              <a:rPr lang="en-US" altLang="en-US">
                <a:latin typeface="Times New Roman" panose="02020603050405020304" pitchFamily="18" charset="0"/>
                <a:cs typeface="Times New Roman" panose="02020603050405020304" pitchFamily="18" charset="0"/>
              </a:rPr>
              <a:t>	</a:t>
            </a:r>
            <a:r>
              <a:rPr lang="en-US" altLang="en-US" sz="2200">
                <a:latin typeface="Times New Roman" panose="02020603050405020304" pitchFamily="18" charset="0"/>
                <a:cs typeface="Times New Roman" panose="02020603050405020304" pitchFamily="18" charset="0"/>
              </a:rPr>
              <a:t>Như vậy: GV có thể lựa chọn và sử dụng linh hoạt các nhóm PP và KT cụ thể tùy theo từng môn học, bài học và từng nội dung hay HĐ cụ thể…tương thích trong ĐGTX </a:t>
            </a:r>
            <a:r>
              <a:rPr lang="en-US" altLang="en-US" sz="2200">
                <a:solidFill>
                  <a:srgbClr val="FF0000"/>
                </a:solidFill>
                <a:latin typeface="Times New Roman" panose="02020603050405020304" pitchFamily="18" charset="0"/>
                <a:cs typeface="Times New Roman" panose="02020603050405020304" pitchFamily="18" charset="0"/>
              </a:rPr>
              <a:t>nhằm mục đích chính là để thu thập đầy đủ thông tin về từng HS </a:t>
            </a:r>
            <a:r>
              <a:rPr lang="en-US" altLang="en-US" sz="2200">
                <a:latin typeface="Times New Roman" panose="02020603050405020304" pitchFamily="18" charset="0"/>
                <a:cs typeface="Times New Roman" panose="02020603050405020304" pitchFamily="18" charset="0"/>
              </a:rPr>
              <a:t>trên c</a:t>
            </a:r>
            <a:r>
              <a:rPr lang="vi-VN" altLang="en-US" sz="2200">
                <a:latin typeface="Times New Roman" panose="02020603050405020304" pitchFamily="18" charset="0"/>
                <a:cs typeface="Times New Roman" panose="02020603050405020304" pitchFamily="18" charset="0"/>
              </a:rPr>
              <a:t>ơ</a:t>
            </a:r>
            <a:r>
              <a:rPr lang="en-US" altLang="en-US" sz="2200">
                <a:latin typeface="Times New Roman" panose="02020603050405020304" pitchFamily="18" charset="0"/>
                <a:cs typeface="Times New Roman" panose="02020603050405020304" pitchFamily="18" charset="0"/>
              </a:rPr>
              <a:t> sở đó </a:t>
            </a:r>
            <a:r>
              <a:rPr lang="en-US" altLang="en-US" sz="2200">
                <a:solidFill>
                  <a:srgbClr val="FF0000"/>
                </a:solidFill>
                <a:latin typeface="Times New Roman" panose="02020603050405020304" pitchFamily="18" charset="0"/>
                <a:cs typeface="Times New Roman" panose="02020603050405020304" pitchFamily="18" charset="0"/>
              </a:rPr>
              <a:t>điều chỉnh các HĐ dạy và học phù hợp.</a:t>
            </a:r>
          </a:p>
        </p:txBody>
      </p:sp>
      <p:cxnSp>
        <p:nvCxnSpPr>
          <p:cNvPr id="4" name="Straight Arrow Connector 3">
            <a:extLst>
              <a:ext uri="{FF2B5EF4-FFF2-40B4-BE49-F238E27FC236}"/>
            </a:extLst>
          </p:cNvPr>
          <p:cNvCxnSpPr/>
          <p:nvPr/>
        </p:nvCxnSpPr>
        <p:spPr>
          <a:xfrm>
            <a:off x="457200" y="5486400"/>
            <a:ext cx="68580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854924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1219200" y="76200"/>
            <a:ext cx="7620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r>
              <a:rPr lang="en-US" altLang="en-US" b="1" i="1" u="sng">
                <a:solidFill>
                  <a:srgbClr val="FF0000"/>
                </a:solidFill>
                <a:latin typeface="Times New Roman" panose="02020603050405020304" pitchFamily="18" charset="0"/>
                <a:cs typeface="Times New Roman" panose="02020603050405020304" pitchFamily="18" charset="0"/>
              </a:rPr>
              <a:t>Hướng dẫn thực hành đánh giá th</a:t>
            </a:r>
            <a:r>
              <a:rPr lang="vi-VN" altLang="en-US" b="1" i="1" u="sng">
                <a:solidFill>
                  <a:srgbClr val="FF0000"/>
                </a:solidFill>
                <a:latin typeface="Times New Roman" panose="02020603050405020304" pitchFamily="18" charset="0"/>
                <a:cs typeface="Times New Roman" panose="02020603050405020304" pitchFamily="18" charset="0"/>
              </a:rPr>
              <a:t>ư</a:t>
            </a:r>
            <a:r>
              <a:rPr lang="en-US" altLang="en-US" b="1" i="1" u="sng">
                <a:solidFill>
                  <a:srgbClr val="FF0000"/>
                </a:solidFill>
                <a:latin typeface="Times New Roman" panose="02020603050405020304" pitchFamily="18" charset="0"/>
                <a:cs typeface="Times New Roman" panose="02020603050405020304" pitchFamily="18" charset="0"/>
              </a:rPr>
              <a:t>ờng xuyên</a:t>
            </a:r>
          </a:p>
        </p:txBody>
      </p:sp>
      <p:sp>
        <p:nvSpPr>
          <p:cNvPr id="3" name="TextBox 2"/>
          <p:cNvSpPr txBox="1">
            <a:spLocks noChangeArrowheads="1"/>
          </p:cNvSpPr>
          <p:nvPr/>
        </p:nvSpPr>
        <p:spPr bwMode="auto">
          <a:xfrm>
            <a:off x="381000" y="685800"/>
            <a:ext cx="8763000" cy="6002338"/>
          </a:xfrm>
          <a:prstGeom prst="rect">
            <a:avLst/>
          </a:prstGeom>
          <a:noFill/>
          <a:ln w="9525">
            <a:solidFill>
              <a:srgbClr val="E4F4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r>
              <a:rPr lang="en-US" sz="2400" b="1">
                <a:latin typeface="Times New Roman" panose="02020603050405020304" pitchFamily="18" charset="0"/>
                <a:cs typeface="Times New Roman" panose="02020603050405020304" pitchFamily="18" charset="0"/>
              </a:rPr>
              <a:t>1/ Lập kế hoạch đánh giá th</a:t>
            </a:r>
            <a:r>
              <a:rPr lang="vi-VN" sz="2400" b="1">
                <a:latin typeface="Times New Roman" panose="02020603050405020304" pitchFamily="18" charset="0"/>
                <a:cs typeface="Times New Roman" panose="02020603050405020304" pitchFamily="18" charset="0"/>
              </a:rPr>
              <a:t>ư</a:t>
            </a:r>
            <a:r>
              <a:rPr lang="en-US" sz="2400" b="1">
                <a:latin typeface="Times New Roman" panose="02020603050405020304" pitchFamily="18" charset="0"/>
                <a:cs typeface="Times New Roman" panose="02020603050405020304" pitchFamily="18" charset="0"/>
              </a:rPr>
              <a:t>ờng xuyên: </a:t>
            </a:r>
            <a:r>
              <a:rPr lang="en-US" sz="2400">
                <a:latin typeface="Times New Roman" panose="02020603050405020304" pitchFamily="18" charset="0"/>
                <a:cs typeface="Times New Roman" panose="02020603050405020304" pitchFamily="18" charset="0"/>
              </a:rPr>
              <a:t>Do tính chất của HĐ ĐGTX diễn ra trong thời gian tương đối dài nên GV cần lập kế hoạch dựa trên cơ sở những hiểu biết về chuẩn KT KN hoặc chuẩn NL để chủ động cho việc ĐG.</a:t>
            </a:r>
            <a:endParaRPr lang="en-US" sz="2400" b="1">
              <a:latin typeface="Times New Roman" panose="02020603050405020304" pitchFamily="18" charset="0"/>
              <a:cs typeface="Times New Roman" panose="02020603050405020304" pitchFamily="18" charset="0"/>
            </a:endParaRPr>
          </a:p>
          <a:p>
            <a:r>
              <a:rPr lang="en-US" sz="2400" b="1">
                <a:latin typeface="Times New Roman" panose="02020603050405020304" pitchFamily="18" charset="0"/>
                <a:cs typeface="Times New Roman" panose="02020603050405020304" pitchFamily="18" charset="0"/>
              </a:rPr>
              <a:t>2/ Thực hiện ĐGTX trên lớp</a:t>
            </a:r>
          </a:p>
          <a:p>
            <a:r>
              <a:rPr lang="en-US" sz="2400">
                <a:latin typeface="Times New Roman" panose="02020603050405020304" pitchFamily="18" charset="0"/>
                <a:cs typeface="Times New Roman" panose="02020603050405020304" pitchFamily="18" charset="0"/>
              </a:rPr>
              <a:t>	</a:t>
            </a:r>
            <a:r>
              <a:rPr lang="en-US" sz="2400" b="1" i="1">
                <a:latin typeface="Times New Roman" panose="02020603050405020304" pitchFamily="18" charset="0"/>
                <a:cs typeface="Times New Roman" panose="02020603050405020304" pitchFamily="18" charset="0"/>
              </a:rPr>
              <a:t>a. Chọn lựa và phối hợp các PP, KT khác nhau trong ĐGTX: Làm thế nào để lựa chọn PP đánh giá phù hợp? </a:t>
            </a:r>
            <a:r>
              <a:rPr lang="en-US" sz="2400">
                <a:latin typeface="Times New Roman" panose="02020603050405020304" pitchFamily="18" charset="0"/>
                <a:cs typeface="Times New Roman" panose="02020603050405020304" pitchFamily="18" charset="0"/>
              </a:rPr>
              <a:t>Ta</a:t>
            </a:r>
            <a:r>
              <a:rPr lang="en-US" sz="2400" b="1" i="1">
                <a:latin typeface="Times New Roman" panose="02020603050405020304" pitchFamily="18" charset="0"/>
                <a:cs typeface="Times New Roman" panose="02020603050405020304" pitchFamily="18" charset="0"/>
              </a:rPr>
              <a:t> </a:t>
            </a:r>
            <a:r>
              <a:rPr lang="en-US" sz="2400">
                <a:latin typeface="Times New Roman" panose="02020603050405020304" pitchFamily="18" charset="0"/>
                <a:cs typeface="Times New Roman" panose="02020603050405020304" pitchFamily="18" charset="0"/>
              </a:rPr>
              <a:t>Có thể chia những nội dung và chủ đề học tập thành mấy loại lớn sau:</a:t>
            </a:r>
            <a:endParaRPr lang="en-US" sz="2400" b="1" i="1">
              <a:latin typeface="Times New Roman" panose="02020603050405020304" pitchFamily="18" charset="0"/>
              <a:cs typeface="Times New Roman" panose="02020603050405020304" pitchFamily="18" charset="0"/>
            </a:endParaRPr>
          </a:p>
          <a:p>
            <a:pPr>
              <a:buFontTx/>
              <a:buChar char="-"/>
            </a:pPr>
            <a:r>
              <a:rPr lang="en-US" sz="2400">
                <a:latin typeface="Times New Roman" panose="02020603050405020304" pitchFamily="18" charset="0"/>
                <a:cs typeface="Times New Roman" panose="02020603050405020304" pitchFamily="18" charset="0"/>
              </a:rPr>
              <a:t>Thứ nhất: Kiến thức khoa học: quy tắc, quy trình, khái niệm, đọc hiểu văn bản…PP Viết, Vấn đáp sẽ phát huy tác dụng tốt với việc đánh giá ở nội dung này. </a:t>
            </a:r>
          </a:p>
          <a:p>
            <a:pPr>
              <a:buFontTx/>
              <a:buChar char="-"/>
            </a:pPr>
            <a:r>
              <a:rPr lang="en-US" sz="2400">
                <a:latin typeface="Times New Roman" panose="02020603050405020304" pitchFamily="18" charset="0"/>
                <a:cs typeface="Times New Roman" panose="02020603050405020304" pitchFamily="18" charset="0"/>
              </a:rPr>
              <a:t>Thứ hai: Kĩ năng HĐ: KN đọc, viết, nói, làm thí nghiệm, tạo ra sản phẩm… PP Viết, Vấn đáp, Quan sát sẽ phát huy tác dụng tốt với việc đánh giá ở nội dung này. </a:t>
            </a:r>
          </a:p>
          <a:p>
            <a:pPr>
              <a:buFontTx/>
              <a:buChar char="-"/>
            </a:pPr>
            <a:r>
              <a:rPr lang="en-US" sz="2400">
                <a:latin typeface="Times New Roman" panose="02020603050405020304" pitchFamily="18" charset="0"/>
                <a:cs typeface="Times New Roman" panose="02020603050405020304" pitchFamily="18" charset="0"/>
              </a:rPr>
              <a:t>Thứ ba: Thái độ, giá trị, niềm tin: PP Viết, Vấn đáp sẽ phát huy tác dụng tốt với việc đánh giá ở nội dung này. </a:t>
            </a:r>
          </a:p>
        </p:txBody>
      </p:sp>
    </p:spTree>
    <p:extLst>
      <p:ext uri="{BB962C8B-B14F-4D97-AF65-F5344CB8AC3E}">
        <p14:creationId xmlns:p14="http://schemas.microsoft.com/office/powerpoint/2010/main" val="22353402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
          <p:cNvSpPr txBox="1">
            <a:spLocks noChangeArrowheads="1"/>
          </p:cNvSpPr>
          <p:nvPr/>
        </p:nvSpPr>
        <p:spPr bwMode="auto">
          <a:xfrm>
            <a:off x="457200" y="228600"/>
            <a:ext cx="8458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r>
              <a:rPr lang="en-US" altLang="en-US">
                <a:latin typeface="Times New Roman" panose="02020603050405020304" pitchFamily="18" charset="0"/>
                <a:cs typeface="Times New Roman" panose="02020603050405020304" pitchFamily="18" charset="0"/>
              </a:rPr>
              <a:t>b. Một số cách thức cơ bản th</a:t>
            </a:r>
            <a:r>
              <a:rPr lang="vi-VN" altLang="en-US">
                <a:latin typeface="Times New Roman" panose="02020603050405020304" pitchFamily="18" charset="0"/>
                <a:cs typeface="Times New Roman" panose="02020603050405020304" pitchFamily="18" charset="0"/>
              </a:rPr>
              <a:t>ư</a:t>
            </a:r>
            <a:r>
              <a:rPr lang="en-US" altLang="en-US">
                <a:latin typeface="Times New Roman" panose="02020603050405020304" pitchFamily="18" charset="0"/>
                <a:cs typeface="Times New Roman" panose="02020603050405020304" pitchFamily="18" charset="0"/>
              </a:rPr>
              <a:t>ờng sử dụng trong ĐGTX</a:t>
            </a:r>
          </a:p>
        </p:txBody>
      </p:sp>
      <p:sp>
        <p:nvSpPr>
          <p:cNvPr id="16387" name="TextBox 2"/>
          <p:cNvSpPr txBox="1">
            <a:spLocks noChangeArrowheads="1"/>
          </p:cNvSpPr>
          <p:nvPr/>
        </p:nvSpPr>
        <p:spPr bwMode="auto">
          <a:xfrm>
            <a:off x="3209925" y="1328738"/>
            <a:ext cx="2101850" cy="52387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ctr"/>
            <a:r>
              <a:rPr lang="en-US" altLang="en-US" b="1">
                <a:solidFill>
                  <a:srgbClr val="FF0000"/>
                </a:solidFill>
                <a:latin typeface="Times New Roman" panose="02020603050405020304" pitchFamily="18" charset="0"/>
                <a:cs typeface="Times New Roman" panose="02020603050405020304" pitchFamily="18" charset="0"/>
              </a:rPr>
              <a:t>Giáo viên</a:t>
            </a:r>
          </a:p>
        </p:txBody>
      </p:sp>
      <p:sp>
        <p:nvSpPr>
          <p:cNvPr id="16388" name="TextBox 3"/>
          <p:cNvSpPr txBox="1">
            <a:spLocks noChangeArrowheads="1"/>
          </p:cNvSpPr>
          <p:nvPr/>
        </p:nvSpPr>
        <p:spPr bwMode="auto">
          <a:xfrm>
            <a:off x="5257800" y="3740150"/>
            <a:ext cx="2101850" cy="52387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ctr"/>
            <a:r>
              <a:rPr lang="en-US" altLang="en-US">
                <a:solidFill>
                  <a:srgbClr val="FF0000"/>
                </a:solidFill>
                <a:latin typeface="Times New Roman" panose="02020603050405020304" pitchFamily="18" charset="0"/>
                <a:cs typeface="Times New Roman" panose="02020603050405020304" pitchFamily="18" charset="0"/>
              </a:rPr>
              <a:t>Học sinh</a:t>
            </a:r>
          </a:p>
        </p:txBody>
      </p:sp>
      <p:sp>
        <p:nvSpPr>
          <p:cNvPr id="6" name="TextBox 4"/>
          <p:cNvSpPr txBox="1">
            <a:spLocks noChangeArrowheads="1"/>
          </p:cNvSpPr>
          <p:nvPr/>
        </p:nvSpPr>
        <p:spPr bwMode="auto">
          <a:xfrm>
            <a:off x="904875" y="3733800"/>
            <a:ext cx="2101850" cy="52387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ctr"/>
            <a:r>
              <a:rPr lang="en-US" altLang="en-US">
                <a:solidFill>
                  <a:srgbClr val="FF0000"/>
                </a:solidFill>
                <a:latin typeface="Times New Roman" panose="02020603050405020304" pitchFamily="18" charset="0"/>
                <a:cs typeface="Times New Roman" panose="02020603050405020304" pitchFamily="18" charset="0"/>
              </a:rPr>
              <a:t>Học sinh</a:t>
            </a:r>
          </a:p>
        </p:txBody>
      </p:sp>
      <p:cxnSp>
        <p:nvCxnSpPr>
          <p:cNvPr id="3" name="Straight Arrow Connector 2">
            <a:extLst>
              <a:ext uri="{FF2B5EF4-FFF2-40B4-BE49-F238E27FC236}"/>
            </a:extLst>
          </p:cNvPr>
          <p:cNvCxnSpPr>
            <a:cxnSpLocks/>
            <a:stCxn id="16387" idx="2"/>
            <a:endCxn id="16388" idx="0"/>
          </p:cNvCxnSpPr>
          <p:nvPr/>
        </p:nvCxnSpPr>
        <p:spPr>
          <a:xfrm>
            <a:off x="4260850" y="1852613"/>
            <a:ext cx="2047875" cy="1887537"/>
          </a:xfrm>
          <a:prstGeom prst="straightConnector1">
            <a:avLst/>
          </a:prstGeom>
          <a:ln w="38100">
            <a:solidFill>
              <a:schemeClr val="tx2">
                <a:alpha val="99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extLst>
          </p:cNvPr>
          <p:cNvCxnSpPr>
            <a:cxnSpLocks/>
          </p:cNvCxnSpPr>
          <p:nvPr/>
        </p:nvCxnSpPr>
        <p:spPr>
          <a:xfrm>
            <a:off x="3030538" y="3930650"/>
            <a:ext cx="2243137" cy="635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extLst>
          </p:cNvPr>
          <p:cNvCxnSpPr>
            <a:cxnSpLocks/>
          </p:cNvCxnSpPr>
          <p:nvPr/>
        </p:nvCxnSpPr>
        <p:spPr>
          <a:xfrm flipH="1">
            <a:off x="2982913" y="4140200"/>
            <a:ext cx="227488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extLst>
          </p:cNvPr>
          <p:cNvCxnSpPr>
            <a:cxnSpLocks/>
          </p:cNvCxnSpPr>
          <p:nvPr/>
        </p:nvCxnSpPr>
        <p:spPr>
          <a:xfrm flipH="1">
            <a:off x="2430463" y="1852613"/>
            <a:ext cx="1816100" cy="1887537"/>
          </a:xfrm>
          <a:prstGeom prst="straightConnector1">
            <a:avLst/>
          </a:prstGeom>
          <a:ln w="38100">
            <a:solidFill>
              <a:schemeClr val="tx2">
                <a:alpha val="99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07450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fade">
                                      <p:cBhvr>
                                        <p:cTn id="7" dur="500"/>
                                        <p:tgtEl>
                                          <p:spTgt spid="163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par>
                                <p:cTn id="13" presetID="10"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par>
                                <p:cTn id="16" presetID="10" presetClass="entr" presetSubtype="0" repeatCount="500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par>
                                <p:cTn id="19" presetID="10" presetClass="entr" presetSubtype="0" repeatCount="5000" fill="hold" grpId="0" nodeType="withEffect">
                                  <p:stCondLst>
                                    <p:cond delay="0"/>
                                  </p:stCondLst>
                                  <p:childTnLst>
                                    <p:set>
                                      <p:cBhvr>
                                        <p:cTn id="20" dur="1" fill="hold">
                                          <p:stCondLst>
                                            <p:cond delay="0"/>
                                          </p:stCondLst>
                                        </p:cTn>
                                        <p:tgtEl>
                                          <p:spTgt spid="16388"/>
                                        </p:tgtEl>
                                        <p:attrNameLst>
                                          <p:attrName>style.visibility</p:attrName>
                                        </p:attrNameLst>
                                      </p:cBhvr>
                                      <p:to>
                                        <p:strVal val="visible"/>
                                      </p:to>
                                    </p:set>
                                    <p:animEffect transition="in" filter="fade">
                                      <p:cBhvr>
                                        <p:cTn id="21" dur="500"/>
                                        <p:tgtEl>
                                          <p:spTgt spid="1638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par>
                                <p:cTn id="27" presetID="10"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nimBg="1"/>
      <p:bldP spid="16388"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152400"/>
            <a:ext cx="70104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6129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litter_background_1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1"/>
          <p:cNvSpPr txBox="1">
            <a:spLocks noChangeArrowheads="1"/>
          </p:cNvSpPr>
          <p:nvPr/>
        </p:nvSpPr>
        <p:spPr bwMode="auto">
          <a:xfrm>
            <a:off x="838200" y="5257800"/>
            <a:ext cx="7391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endParaRPr lang="en-US" altLang="en-US"/>
          </a:p>
        </p:txBody>
      </p:sp>
      <p:sp>
        <p:nvSpPr>
          <p:cNvPr id="5" name="TextBox 4"/>
          <p:cNvSpPr txBox="1">
            <a:spLocks noChangeArrowheads="1"/>
          </p:cNvSpPr>
          <p:nvPr/>
        </p:nvSpPr>
        <p:spPr bwMode="auto">
          <a:xfrm>
            <a:off x="266700" y="914400"/>
            <a:ext cx="8610600" cy="384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r>
              <a:rPr lang="en-US" altLang="en-US" sz="3600" dirty="0">
                <a:solidFill>
                  <a:srgbClr val="7030A0"/>
                </a:solidFill>
                <a:latin typeface="Times New Roman" panose="02020603050405020304" pitchFamily="18" charset="0"/>
                <a:cs typeface="Times New Roman" panose="02020603050405020304" pitchFamily="18" charset="0"/>
              </a:rPr>
              <a:t>1/ </a:t>
            </a:r>
            <a:r>
              <a:rPr lang="en-US" altLang="en-US" sz="3600" dirty="0" err="1">
                <a:solidFill>
                  <a:srgbClr val="7030A0"/>
                </a:solidFill>
                <a:latin typeface="Times New Roman" panose="02020603050405020304" pitchFamily="18" charset="0"/>
                <a:cs typeface="Times New Roman" panose="02020603050405020304" pitchFamily="18" charset="0"/>
              </a:rPr>
              <a:t>Mục</a:t>
            </a:r>
            <a:r>
              <a:rPr lang="en-US" altLang="en-US" sz="3600" dirty="0">
                <a:solidFill>
                  <a:srgbClr val="7030A0"/>
                </a:solidFill>
                <a:latin typeface="Times New Roman" panose="02020603050405020304" pitchFamily="18" charset="0"/>
                <a:cs typeface="Times New Roman" panose="02020603050405020304" pitchFamily="18" charset="0"/>
              </a:rPr>
              <a:t> </a:t>
            </a:r>
            <a:r>
              <a:rPr lang="en-US" altLang="en-US" sz="3600" dirty="0" err="1">
                <a:solidFill>
                  <a:srgbClr val="7030A0"/>
                </a:solidFill>
                <a:latin typeface="Times New Roman" panose="02020603050405020304" pitchFamily="18" charset="0"/>
                <a:cs typeface="Times New Roman" panose="02020603050405020304" pitchFamily="18" charset="0"/>
              </a:rPr>
              <a:t>tiêu</a:t>
            </a:r>
            <a:r>
              <a:rPr lang="en-US" altLang="en-US" sz="3600" dirty="0">
                <a:solidFill>
                  <a:srgbClr val="7030A0"/>
                </a:solidFill>
                <a:latin typeface="Times New Roman" panose="02020603050405020304" pitchFamily="18" charset="0"/>
                <a:cs typeface="Times New Roman" panose="02020603050405020304" pitchFamily="18" charset="0"/>
              </a:rPr>
              <a:t> </a:t>
            </a:r>
            <a:r>
              <a:rPr lang="en-US" altLang="en-US" sz="3600" dirty="0" err="1">
                <a:solidFill>
                  <a:srgbClr val="7030A0"/>
                </a:solidFill>
                <a:latin typeface="Times New Roman" panose="02020603050405020304" pitchFamily="18" charset="0"/>
                <a:cs typeface="Times New Roman" panose="02020603050405020304" pitchFamily="18" charset="0"/>
              </a:rPr>
              <a:t>của</a:t>
            </a:r>
            <a:r>
              <a:rPr lang="en-US" altLang="en-US" sz="3600" dirty="0">
                <a:solidFill>
                  <a:srgbClr val="7030A0"/>
                </a:solidFill>
                <a:latin typeface="Times New Roman" panose="02020603050405020304" pitchFamily="18" charset="0"/>
                <a:cs typeface="Times New Roman" panose="02020603050405020304" pitchFamily="18" charset="0"/>
              </a:rPr>
              <a:t> </a:t>
            </a:r>
            <a:r>
              <a:rPr lang="en-US" altLang="en-US" sz="3600" dirty="0" err="1">
                <a:solidFill>
                  <a:srgbClr val="7030A0"/>
                </a:solidFill>
                <a:latin typeface="Times New Roman" panose="02020603050405020304" pitchFamily="18" charset="0"/>
                <a:cs typeface="Times New Roman" panose="02020603050405020304" pitchFamily="18" charset="0"/>
              </a:rPr>
              <a:t>đánh</a:t>
            </a:r>
            <a:r>
              <a:rPr lang="en-US" altLang="en-US" sz="3600" dirty="0">
                <a:solidFill>
                  <a:srgbClr val="7030A0"/>
                </a:solidFill>
                <a:latin typeface="Times New Roman" panose="02020603050405020304" pitchFamily="18" charset="0"/>
                <a:cs typeface="Times New Roman" panose="02020603050405020304" pitchFamily="18" charset="0"/>
              </a:rPr>
              <a:t> </a:t>
            </a:r>
            <a:r>
              <a:rPr lang="en-US" altLang="en-US" sz="3600" dirty="0" err="1">
                <a:solidFill>
                  <a:srgbClr val="7030A0"/>
                </a:solidFill>
                <a:latin typeface="Times New Roman" panose="02020603050405020304" pitchFamily="18" charset="0"/>
                <a:cs typeface="Times New Roman" panose="02020603050405020304" pitchFamily="18" charset="0"/>
              </a:rPr>
              <a:t>giá</a:t>
            </a:r>
            <a:r>
              <a:rPr lang="en-US" altLang="en-US" sz="3600" dirty="0">
                <a:solidFill>
                  <a:srgbClr val="7030A0"/>
                </a:solidFill>
                <a:latin typeface="Times New Roman" panose="02020603050405020304" pitchFamily="18" charset="0"/>
                <a:cs typeface="Times New Roman" panose="02020603050405020304" pitchFamily="18" charset="0"/>
              </a:rPr>
              <a:t> </a:t>
            </a:r>
            <a:r>
              <a:rPr lang="en-US" altLang="en-US" sz="3600" dirty="0" err="1">
                <a:solidFill>
                  <a:srgbClr val="7030A0"/>
                </a:solidFill>
                <a:latin typeface="Times New Roman" panose="02020603050405020304" pitchFamily="18" charset="0"/>
                <a:cs typeface="Times New Roman" panose="02020603050405020304" pitchFamily="18" charset="0"/>
              </a:rPr>
              <a:t>thường</a:t>
            </a:r>
            <a:r>
              <a:rPr lang="en-US" altLang="en-US" sz="3600" dirty="0">
                <a:solidFill>
                  <a:srgbClr val="7030A0"/>
                </a:solidFill>
                <a:latin typeface="Times New Roman" panose="02020603050405020304" pitchFamily="18" charset="0"/>
                <a:cs typeface="Times New Roman" panose="02020603050405020304" pitchFamily="18" charset="0"/>
              </a:rPr>
              <a:t> </a:t>
            </a:r>
            <a:r>
              <a:rPr lang="en-US" altLang="en-US" sz="3600" dirty="0" err="1">
                <a:solidFill>
                  <a:srgbClr val="7030A0"/>
                </a:solidFill>
                <a:latin typeface="Times New Roman" panose="02020603050405020304" pitchFamily="18" charset="0"/>
                <a:cs typeface="Times New Roman" panose="02020603050405020304" pitchFamily="18" charset="0"/>
              </a:rPr>
              <a:t>xuyên</a:t>
            </a:r>
            <a:r>
              <a:rPr lang="en-US" altLang="en-US" sz="3600" dirty="0">
                <a:solidFill>
                  <a:srgbClr val="7030A0"/>
                </a:solidFill>
                <a:latin typeface="Times New Roman" panose="02020603050405020304" pitchFamily="18" charset="0"/>
                <a:cs typeface="Times New Roman" panose="02020603050405020304" pitchFamily="18" charset="0"/>
              </a:rPr>
              <a:t>.</a:t>
            </a:r>
          </a:p>
          <a:p>
            <a:pPr algn="just"/>
            <a:r>
              <a:rPr lang="en-US" altLang="en-US" sz="3600" dirty="0">
                <a:latin typeface="Arial" panose="020B0604020202020204" pitchFamily="34" charset="0"/>
              </a:rPr>
              <a:t>	</a:t>
            </a:r>
            <a:r>
              <a:rPr lang="en-US" altLang="en-US" sz="3600" dirty="0" err="1">
                <a:latin typeface="Arial" panose="020B0604020202020204" pitchFamily="34" charset="0"/>
              </a:rPr>
              <a:t>Mục</a:t>
            </a:r>
            <a:r>
              <a:rPr lang="en-US" altLang="en-US" sz="3600" dirty="0">
                <a:latin typeface="Arial" panose="020B0604020202020204" pitchFamily="34" charset="0"/>
              </a:rPr>
              <a:t> </a:t>
            </a:r>
            <a:r>
              <a:rPr lang="en-US" altLang="en-US" sz="3600" dirty="0" err="1">
                <a:latin typeface="Arial" panose="020B0604020202020204" pitchFamily="34" charset="0"/>
              </a:rPr>
              <a:t>tiêu</a:t>
            </a:r>
            <a:r>
              <a:rPr lang="en-US" altLang="en-US" sz="3600" dirty="0">
                <a:latin typeface="Arial" panose="020B0604020202020204" pitchFamily="34" charset="0"/>
              </a:rPr>
              <a:t> </a:t>
            </a:r>
            <a:r>
              <a:rPr lang="en-US" altLang="en-US" sz="3600" dirty="0" err="1">
                <a:latin typeface="Arial" panose="020B0604020202020204" pitchFamily="34" charset="0"/>
              </a:rPr>
              <a:t>chính</a:t>
            </a:r>
            <a:r>
              <a:rPr lang="en-US" altLang="en-US" sz="3600" dirty="0">
                <a:latin typeface="Arial" panose="020B0604020202020204" pitchFamily="34" charset="0"/>
              </a:rPr>
              <a:t> </a:t>
            </a:r>
            <a:r>
              <a:rPr lang="en-US" altLang="en-US" sz="3600" dirty="0" err="1">
                <a:latin typeface="Arial" panose="020B0604020202020204" pitchFamily="34" charset="0"/>
              </a:rPr>
              <a:t>của</a:t>
            </a:r>
            <a:r>
              <a:rPr lang="en-US" altLang="en-US" sz="3600" dirty="0">
                <a:latin typeface="Arial" panose="020B0604020202020204" pitchFamily="34" charset="0"/>
              </a:rPr>
              <a:t> </a:t>
            </a:r>
            <a:r>
              <a:rPr lang="en-US" altLang="en-US" sz="3600" dirty="0" err="1">
                <a:latin typeface="Arial" panose="020B0604020202020204" pitchFamily="34" charset="0"/>
              </a:rPr>
              <a:t>việc</a:t>
            </a:r>
            <a:r>
              <a:rPr lang="en-US" altLang="en-US" sz="3600" dirty="0">
                <a:latin typeface="Arial" panose="020B0604020202020204" pitchFamily="34" charset="0"/>
              </a:rPr>
              <a:t> </a:t>
            </a:r>
            <a:r>
              <a:rPr lang="en-US" altLang="en-US" sz="3600" dirty="0" err="1">
                <a:latin typeface="Arial" panose="020B0604020202020204" pitchFamily="34" charset="0"/>
              </a:rPr>
              <a:t>đánh</a:t>
            </a:r>
            <a:r>
              <a:rPr lang="en-US" altLang="en-US" sz="3600" dirty="0">
                <a:latin typeface="Arial" panose="020B0604020202020204" pitchFamily="34" charset="0"/>
              </a:rPr>
              <a:t> </a:t>
            </a:r>
            <a:r>
              <a:rPr lang="en-US" altLang="en-US" sz="3600" dirty="0" err="1">
                <a:latin typeface="Arial" panose="020B0604020202020204" pitchFamily="34" charset="0"/>
              </a:rPr>
              <a:t>giá</a:t>
            </a:r>
            <a:r>
              <a:rPr lang="en-US" altLang="en-US" sz="3600" dirty="0">
                <a:latin typeface="Arial" panose="020B0604020202020204" pitchFamily="34" charset="0"/>
              </a:rPr>
              <a:t> </a:t>
            </a:r>
            <a:r>
              <a:rPr lang="en-US" altLang="en-US" sz="3600" dirty="0" err="1">
                <a:latin typeface="Arial" panose="020B0604020202020204" pitchFamily="34" charset="0"/>
              </a:rPr>
              <a:t>thường</a:t>
            </a:r>
            <a:r>
              <a:rPr lang="en-US" altLang="en-US" sz="3600" dirty="0">
                <a:latin typeface="Arial" panose="020B0604020202020204" pitchFamily="34" charset="0"/>
              </a:rPr>
              <a:t> </a:t>
            </a:r>
            <a:r>
              <a:rPr lang="en-US" altLang="en-US" sz="3600" dirty="0" err="1">
                <a:latin typeface="Arial" panose="020B0604020202020204" pitchFamily="34" charset="0"/>
              </a:rPr>
              <a:t>xuyên</a:t>
            </a:r>
            <a:r>
              <a:rPr lang="en-US" altLang="en-US" sz="3600" dirty="0">
                <a:latin typeface="Arial" panose="020B0604020202020204" pitchFamily="34" charset="0"/>
              </a:rPr>
              <a:t> </a:t>
            </a:r>
            <a:r>
              <a:rPr lang="en-US" altLang="en-US" sz="3600" dirty="0" err="1">
                <a:latin typeface="Arial" panose="020B0604020202020204" pitchFamily="34" charset="0"/>
              </a:rPr>
              <a:t>là</a:t>
            </a:r>
            <a:r>
              <a:rPr lang="en-US" altLang="en-US" sz="3600" dirty="0">
                <a:latin typeface="Arial" panose="020B0604020202020204" pitchFamily="34" charset="0"/>
              </a:rPr>
              <a:t> </a:t>
            </a:r>
            <a:r>
              <a:rPr lang="en-US" altLang="en-US" sz="3600" dirty="0" err="1">
                <a:latin typeface="Arial" panose="020B0604020202020204" pitchFamily="34" charset="0"/>
              </a:rPr>
              <a:t>nhằm</a:t>
            </a:r>
            <a:r>
              <a:rPr lang="en-US" altLang="en-US" sz="3600" dirty="0">
                <a:latin typeface="Arial" panose="020B0604020202020204" pitchFamily="34" charset="0"/>
              </a:rPr>
              <a:t> </a:t>
            </a:r>
            <a:r>
              <a:rPr lang="en-US" altLang="en-US" sz="3600" dirty="0" err="1">
                <a:solidFill>
                  <a:srgbClr val="FF0000"/>
                </a:solidFill>
                <a:latin typeface="Arial" panose="020B0604020202020204" pitchFamily="34" charset="0"/>
              </a:rPr>
              <a:t>thu</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thập</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thông</a:t>
            </a:r>
            <a:r>
              <a:rPr lang="en-US" altLang="en-US" sz="3600" dirty="0">
                <a:solidFill>
                  <a:srgbClr val="FF0000"/>
                </a:solidFill>
                <a:latin typeface="Arial" panose="020B0604020202020204" pitchFamily="34" charset="0"/>
              </a:rPr>
              <a:t> tin </a:t>
            </a:r>
            <a:r>
              <a:rPr lang="en-US" altLang="en-US" sz="3600" dirty="0" err="1">
                <a:solidFill>
                  <a:srgbClr val="FF0000"/>
                </a:solidFill>
                <a:latin typeface="Arial" panose="020B0604020202020204" pitchFamily="34" charset="0"/>
              </a:rPr>
              <a:t>liên</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quan</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đến</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kết</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quả</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học</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tập</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của</a:t>
            </a:r>
            <a:r>
              <a:rPr lang="en-US" altLang="en-US" sz="3600" dirty="0">
                <a:solidFill>
                  <a:srgbClr val="FF0000"/>
                </a:solidFill>
                <a:latin typeface="Arial" panose="020B0604020202020204" pitchFamily="34" charset="0"/>
              </a:rPr>
              <a:t> HS </a:t>
            </a:r>
            <a:r>
              <a:rPr lang="en-US" altLang="en-US" sz="3600" dirty="0" err="1">
                <a:solidFill>
                  <a:srgbClr val="FF0000"/>
                </a:solidFill>
                <a:latin typeface="Arial" panose="020B0604020202020204" pitchFamily="34" charset="0"/>
              </a:rPr>
              <a:t>trong</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quá</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trình</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học</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tập</a:t>
            </a:r>
            <a:r>
              <a:rPr lang="en-US" altLang="en-US" sz="3600" dirty="0">
                <a:solidFill>
                  <a:srgbClr val="FF0000"/>
                </a:solidFill>
                <a:latin typeface="Arial" panose="020B0604020202020204" pitchFamily="34" charset="0"/>
              </a:rPr>
              <a:t> </a:t>
            </a:r>
            <a:r>
              <a:rPr lang="en-US" altLang="en-US" sz="3600" dirty="0" err="1">
                <a:latin typeface="Arial" panose="020B0604020202020204" pitchFamily="34" charset="0"/>
              </a:rPr>
              <a:t>để</a:t>
            </a:r>
            <a:r>
              <a:rPr lang="en-US" altLang="en-US" sz="3600" dirty="0">
                <a:latin typeface="Arial" panose="020B0604020202020204" pitchFamily="34" charset="0"/>
              </a:rPr>
              <a:t> </a:t>
            </a:r>
            <a:r>
              <a:rPr lang="en-US" altLang="en-US" sz="3600" dirty="0" err="1">
                <a:latin typeface="Arial" panose="020B0604020202020204" pitchFamily="34" charset="0"/>
              </a:rPr>
              <a:t>từ</a:t>
            </a:r>
            <a:r>
              <a:rPr lang="en-US" altLang="en-US" sz="3600" dirty="0">
                <a:latin typeface="Arial" panose="020B0604020202020204" pitchFamily="34" charset="0"/>
              </a:rPr>
              <a:t> </a:t>
            </a:r>
            <a:r>
              <a:rPr lang="en-US" altLang="en-US" sz="3600" dirty="0" err="1">
                <a:latin typeface="Arial" panose="020B0604020202020204" pitchFamily="34" charset="0"/>
              </a:rPr>
              <a:t>đó</a:t>
            </a:r>
            <a:r>
              <a:rPr lang="en-US" altLang="en-US" sz="3600" dirty="0">
                <a:latin typeface="Arial" panose="020B0604020202020204" pitchFamily="34" charset="0"/>
              </a:rPr>
              <a:t> </a:t>
            </a:r>
            <a:r>
              <a:rPr lang="en-US" altLang="en-US" sz="3600" dirty="0">
                <a:solidFill>
                  <a:srgbClr val="FF0000"/>
                </a:solidFill>
                <a:latin typeface="Arial" panose="020B0604020202020204" pitchFamily="34" charset="0"/>
              </a:rPr>
              <a:t>GV </a:t>
            </a:r>
            <a:r>
              <a:rPr lang="en-US" altLang="en-US" sz="3600" dirty="0" err="1">
                <a:solidFill>
                  <a:srgbClr val="FF0000"/>
                </a:solidFill>
                <a:latin typeface="Arial" panose="020B0604020202020204" pitchFamily="34" charset="0"/>
              </a:rPr>
              <a:t>có</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thể</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điều</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chỉnh</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hoạt</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động</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dạy</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và</a:t>
            </a:r>
            <a:r>
              <a:rPr lang="en-US" altLang="en-US" sz="3600" dirty="0">
                <a:solidFill>
                  <a:srgbClr val="FF0000"/>
                </a:solidFill>
                <a:latin typeface="Arial" panose="020B0604020202020204" pitchFamily="34" charset="0"/>
              </a:rPr>
              <a:t> </a:t>
            </a:r>
            <a:r>
              <a:rPr lang="en-US" altLang="en-US" sz="3600" dirty="0" err="1">
                <a:solidFill>
                  <a:srgbClr val="FF0000"/>
                </a:solidFill>
                <a:latin typeface="Arial" panose="020B0604020202020204" pitchFamily="34" charset="0"/>
              </a:rPr>
              <a:t>học</a:t>
            </a:r>
            <a:r>
              <a:rPr lang="en-US" altLang="en-US" sz="3600" dirty="0">
                <a:latin typeface="Arial" panose="020B0604020202020204" pitchFamily="34" charset="0"/>
              </a:rPr>
              <a:t>. </a:t>
            </a:r>
            <a:endParaRPr lang="en-US" altLang="en-US" sz="3600" dirty="0">
              <a:solidFill>
                <a:srgbClr val="7030A0"/>
              </a:solidFill>
              <a:latin typeface="Times New Roman" panose="02020603050405020304" pitchFamily="18" charset="0"/>
              <a:cs typeface="Times New Roman" panose="02020603050405020304" pitchFamily="18" charset="0"/>
            </a:endParaRPr>
          </a:p>
          <a:p>
            <a:endParaRPr lang="en-US" altLang="en-US" dirty="0"/>
          </a:p>
        </p:txBody>
      </p:sp>
    </p:spTree>
    <p:extLst>
      <p:ext uri="{BB962C8B-B14F-4D97-AF65-F5344CB8AC3E}">
        <p14:creationId xmlns:p14="http://schemas.microsoft.com/office/powerpoint/2010/main" val="4546285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772400" cy="762961"/>
          </a:xfrm>
        </p:spPr>
        <p:txBody>
          <a:bodyPr>
            <a:normAutofit/>
          </a:bodyPr>
          <a:lstStyle/>
          <a:p>
            <a:pPr algn="ctr"/>
            <a:r>
              <a:rPr lang="en-US" sz="3600" smtClean="0">
                <a:latin typeface="Arial" panose="020B0604020202020204" pitchFamily="34" charset="0"/>
                <a:cs typeface="Arial" panose="020B0604020202020204" pitchFamily="34" charset="0"/>
              </a:rPr>
              <a:t>Giáo viên đưa ra tình huống</a:t>
            </a:r>
            <a:endParaRPr lang="en-US" sz="360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762000" y="1143000"/>
            <a:ext cx="7772400" cy="2743200"/>
          </a:xfrm>
        </p:spPr>
        <p:txBody>
          <a:bodyPr>
            <a:noAutofit/>
          </a:bodyPr>
          <a:lstStyle/>
          <a:p>
            <a:pPr algn="just"/>
            <a:r>
              <a:rPr lang="en-US" sz="3200" smtClean="0">
                <a:solidFill>
                  <a:schemeClr val="tx1"/>
                </a:solidFill>
                <a:latin typeface="Arial" panose="020B0604020202020204" pitchFamily="34" charset="0"/>
                <a:cs typeface="Arial" panose="020B0604020202020204" pitchFamily="34" charset="0"/>
              </a:rPr>
              <a:t>Cạnh nơi em ở có một con sông. Quanh năm, nước sông đen ngòm, mùi hôi bốc lên rất khó chịu. Em hãy tìm hiểu những nguyên nhân dẫn đến tình trạng trên nhé!</a:t>
            </a:r>
            <a:endParaRPr lang="en-US" sz="32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0726814"/>
      </p:ext>
    </p:extLst>
  </p:cSld>
  <p:clrMapOvr>
    <a:masterClrMapping/>
  </p:clrMapOvr>
  <p:transition spd="slow">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524000"/>
            <a:ext cx="8153399" cy="3777622"/>
          </a:xfrm>
        </p:spPr>
        <p:txBody>
          <a:bodyPr>
            <a:normAutofit/>
          </a:bodyPr>
          <a:lstStyle/>
          <a:p>
            <a:pPr marL="624078" indent="-514350">
              <a:buFont typeface="+mj-lt"/>
              <a:buAutoNum type="arabicParenR"/>
            </a:pPr>
            <a:r>
              <a:rPr lang="en-US" sz="3200" smtClean="0">
                <a:latin typeface="Times New Roman" pitchFamily="18" charset="0"/>
                <a:cs typeface="Times New Roman" pitchFamily="18" charset="0"/>
              </a:rPr>
              <a:t>Thầy (cô) đã sử dụng kĩ thuật nào để đánh giá kết quả làm việc của học sinh?</a:t>
            </a:r>
          </a:p>
          <a:p>
            <a:pPr marL="624078" indent="-514350">
              <a:buFont typeface="+mj-lt"/>
              <a:buAutoNum type="arabicParenR"/>
            </a:pPr>
            <a:r>
              <a:rPr lang="en-US" sz="3200" smtClean="0">
                <a:latin typeface="Times New Roman" pitchFamily="18" charset="0"/>
                <a:cs typeface="Times New Roman" pitchFamily="18" charset="0"/>
              </a:rPr>
              <a:t>Trong trường hợp học sinh không tìm hiểu được nguyên nhân nào thì giáo viên sẽ nhận xét ra sao?</a:t>
            </a:r>
            <a:endParaRPr lang="en-US" sz="320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sz="3600" smtClean="0">
                <a:latin typeface="Arial" panose="020B0604020202020204" pitchFamily="34" charset="0"/>
                <a:cs typeface="Arial" panose="020B0604020202020204" pitchFamily="34" charset="0"/>
              </a:rPr>
              <a:t>Câu hỏi</a:t>
            </a:r>
            <a:endParaRPr lang="en-US" sz="36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4330459"/>
      </p:ext>
    </p:extLst>
  </p:cSld>
  <p:clrMapOvr>
    <a:masterClrMapping/>
  </p:clrMapOvr>
  <p:transition spd="slow">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387789"/>
            <a:ext cx="8305799" cy="3777622"/>
          </a:xfrm>
        </p:spPr>
        <p:txBody>
          <a:bodyPr>
            <a:normAutofit/>
          </a:bodyPr>
          <a:lstStyle/>
          <a:p>
            <a:pPr marL="624078" indent="-514350">
              <a:buFont typeface="+mj-lt"/>
              <a:buAutoNum type="arabicParenR"/>
            </a:pPr>
            <a:r>
              <a:rPr lang="en-US" sz="2800" smtClean="0">
                <a:latin typeface="Times New Roman" pitchFamily="18" charset="0"/>
                <a:cs typeface="Times New Roman" pitchFamily="18" charset="0"/>
              </a:rPr>
              <a:t>Để đánh giá kết quả làm việc của học sinh trong tình huống trên giáo viên có thể sử dụng công cụ đánh giá là thang đo.</a:t>
            </a:r>
          </a:p>
          <a:p>
            <a:pPr marL="109728" indent="0">
              <a:buNone/>
            </a:pPr>
            <a:endParaRPr lang="en-US" sz="280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sz="3600" smtClean="0">
                <a:latin typeface="Arial" panose="020B0604020202020204" pitchFamily="34" charset="0"/>
                <a:cs typeface="Arial" panose="020B0604020202020204" pitchFamily="34" charset="0"/>
              </a:rPr>
              <a:t>Gợi ý</a:t>
            </a:r>
            <a:endParaRPr lang="en-US" sz="360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744412635"/>
              </p:ext>
            </p:extLst>
          </p:nvPr>
        </p:nvGraphicFramePr>
        <p:xfrm>
          <a:off x="381000" y="2971800"/>
          <a:ext cx="8305800" cy="2488809"/>
        </p:xfrm>
        <a:graphic>
          <a:graphicData uri="http://schemas.openxmlformats.org/drawingml/2006/table">
            <a:tbl>
              <a:tblPr firstRow="1" bandRow="1">
                <a:tableStyleId>{5C22544A-7EE6-4342-B048-85BDC9FD1C3A}</a:tableStyleId>
              </a:tblPr>
              <a:tblGrid>
                <a:gridCol w="2076450"/>
                <a:gridCol w="2076450"/>
                <a:gridCol w="2076450"/>
                <a:gridCol w="2076450"/>
              </a:tblGrid>
              <a:tr h="1371600">
                <a:tc>
                  <a:txBody>
                    <a:bodyPr/>
                    <a:lstStyle/>
                    <a:p>
                      <a:pPr algn="ctr"/>
                      <a:endParaRPr lang="en-US" smtClean="0">
                        <a:latin typeface="Arial" panose="020B0604020202020204" pitchFamily="34" charset="0"/>
                        <a:cs typeface="Arial" panose="020B0604020202020204" pitchFamily="34" charset="0"/>
                      </a:endParaRPr>
                    </a:p>
                    <a:p>
                      <a:pPr algn="ctr"/>
                      <a:endParaRPr lang="en-US" smtClean="0">
                        <a:latin typeface="Arial" panose="020B0604020202020204" pitchFamily="34" charset="0"/>
                        <a:cs typeface="Arial" panose="020B0604020202020204" pitchFamily="34" charset="0"/>
                      </a:endParaRPr>
                    </a:p>
                    <a:p>
                      <a:pPr algn="ctr"/>
                      <a:r>
                        <a:rPr lang="en-US" smtClean="0">
                          <a:latin typeface="Arial" panose="020B0604020202020204" pitchFamily="34" charset="0"/>
                          <a:cs typeface="Arial" panose="020B0604020202020204" pitchFamily="34" charset="0"/>
                        </a:rPr>
                        <a:t>Tên</a:t>
                      </a:r>
                      <a:r>
                        <a:rPr lang="en-US" baseline="0" smtClean="0">
                          <a:latin typeface="Arial" panose="020B0604020202020204" pitchFamily="34" charset="0"/>
                          <a:cs typeface="Arial" panose="020B0604020202020204" pitchFamily="34" charset="0"/>
                        </a:rPr>
                        <a:t> học sinh</a:t>
                      </a:r>
                      <a:endParaRPr lang="en-US">
                        <a:latin typeface="Arial" panose="020B0604020202020204" pitchFamily="34" charset="0"/>
                        <a:cs typeface="Arial" panose="020B0604020202020204" pitchFamily="34" charset="0"/>
                      </a:endParaRPr>
                    </a:p>
                  </a:txBody>
                  <a:tcPr/>
                </a:tc>
                <a:tc>
                  <a:txBody>
                    <a:bodyPr/>
                    <a:lstStyle/>
                    <a:p>
                      <a:r>
                        <a:rPr lang="en-US" smtClean="0">
                          <a:latin typeface="Arial" panose="020B0604020202020204" pitchFamily="34" charset="0"/>
                          <a:cs typeface="Arial" panose="020B0604020202020204" pitchFamily="34" charset="0"/>
                        </a:rPr>
                        <a:t>Mức</a:t>
                      </a:r>
                      <a:r>
                        <a:rPr lang="en-US" baseline="0" smtClean="0">
                          <a:latin typeface="Arial" panose="020B0604020202020204" pitchFamily="34" charset="0"/>
                          <a:cs typeface="Arial" panose="020B0604020202020204" pitchFamily="34" charset="0"/>
                        </a:rPr>
                        <a:t> 1</a:t>
                      </a:r>
                    </a:p>
                    <a:p>
                      <a:r>
                        <a:rPr lang="en-US" smtClean="0">
                          <a:latin typeface="Arial" panose="020B0604020202020204" pitchFamily="34" charset="0"/>
                          <a:cs typeface="Arial" panose="020B0604020202020204" pitchFamily="34" charset="0"/>
                        </a:rPr>
                        <a:t>Không</a:t>
                      </a:r>
                      <a:r>
                        <a:rPr lang="en-US" baseline="0" smtClean="0">
                          <a:latin typeface="Arial" panose="020B0604020202020204" pitchFamily="34" charset="0"/>
                          <a:cs typeface="Arial" panose="020B0604020202020204" pitchFamily="34" charset="0"/>
                        </a:rPr>
                        <a:t> nêu được hoặc nêu sai</a:t>
                      </a:r>
                      <a:endParaRPr lang="en-US">
                        <a:latin typeface="Arial" panose="020B0604020202020204" pitchFamily="34" charset="0"/>
                        <a:cs typeface="Arial" panose="020B0604020202020204" pitchFamily="34" charset="0"/>
                      </a:endParaRPr>
                    </a:p>
                  </a:txBody>
                  <a:tcPr/>
                </a:tc>
                <a:tc>
                  <a:txBody>
                    <a:bodyPr/>
                    <a:lstStyle/>
                    <a:p>
                      <a:r>
                        <a:rPr lang="en-US" smtClean="0">
                          <a:latin typeface="Arial" panose="020B0604020202020204" pitchFamily="34" charset="0"/>
                          <a:cs typeface="Arial" panose="020B0604020202020204" pitchFamily="34" charset="0"/>
                        </a:rPr>
                        <a:t>Mức</a:t>
                      </a:r>
                      <a:r>
                        <a:rPr lang="en-US" baseline="0" smtClean="0">
                          <a:latin typeface="Arial" panose="020B0604020202020204" pitchFamily="34" charset="0"/>
                          <a:cs typeface="Arial" panose="020B0604020202020204" pitchFamily="34" charset="0"/>
                        </a:rPr>
                        <a:t> 2</a:t>
                      </a:r>
                    </a:p>
                    <a:p>
                      <a:r>
                        <a:rPr lang="en-US" baseline="0" smtClean="0">
                          <a:latin typeface="Arial" panose="020B0604020202020204" pitchFamily="34" charset="0"/>
                          <a:cs typeface="Arial" panose="020B0604020202020204" pitchFamily="34" charset="0"/>
                        </a:rPr>
                        <a:t>Nêu được nguyên nhân nhưng không giải thích được</a:t>
                      </a:r>
                      <a:endParaRPr lang="en-US">
                        <a:latin typeface="Arial" panose="020B0604020202020204" pitchFamily="34" charset="0"/>
                        <a:cs typeface="Arial" panose="020B0604020202020204" pitchFamily="34" charset="0"/>
                      </a:endParaRPr>
                    </a:p>
                  </a:txBody>
                  <a:tcPr/>
                </a:tc>
                <a:tc>
                  <a:txBody>
                    <a:bodyPr/>
                    <a:lstStyle/>
                    <a:p>
                      <a:r>
                        <a:rPr lang="en-US" smtClean="0">
                          <a:latin typeface="Arial" panose="020B0604020202020204" pitchFamily="34" charset="0"/>
                          <a:cs typeface="Arial" panose="020B0604020202020204" pitchFamily="34" charset="0"/>
                        </a:rPr>
                        <a:t>Mức</a:t>
                      </a:r>
                      <a:r>
                        <a:rPr lang="en-US" baseline="0" smtClean="0">
                          <a:latin typeface="Arial" panose="020B0604020202020204" pitchFamily="34" charset="0"/>
                          <a:cs typeface="Arial" panose="020B0604020202020204" pitchFamily="34" charset="0"/>
                        </a:rPr>
                        <a:t> 3</a:t>
                      </a:r>
                    </a:p>
                    <a:p>
                      <a:r>
                        <a:rPr lang="en-US" baseline="0" smtClean="0">
                          <a:latin typeface="Arial" panose="020B0604020202020204" pitchFamily="34" charset="0"/>
                          <a:cs typeface="Arial" panose="020B0604020202020204" pitchFamily="34" charset="0"/>
                        </a:rPr>
                        <a:t>Học sinh nêu và giải thích rõ ràng</a:t>
                      </a:r>
                    </a:p>
                    <a:p>
                      <a:endParaRPr lang="en-US">
                        <a:latin typeface="Arial" panose="020B0604020202020204" pitchFamily="34" charset="0"/>
                        <a:cs typeface="Arial" panose="020B0604020202020204" pitchFamily="34" charset="0"/>
                      </a:endParaRPr>
                    </a:p>
                  </a:txBody>
                  <a:tcPr/>
                </a:tc>
              </a:tr>
              <a:tr h="1025769">
                <a:tc>
                  <a:txBody>
                    <a:bodyPr/>
                    <a:lstStyle/>
                    <a:p>
                      <a:endParaRPr lang="en-US">
                        <a:latin typeface="Arial" panose="020B0604020202020204" pitchFamily="34" charset="0"/>
                        <a:cs typeface="Arial" panose="020B0604020202020204" pitchFamily="34" charset="0"/>
                      </a:endParaRPr>
                    </a:p>
                  </a:txBody>
                  <a:tcPr/>
                </a:tc>
                <a:tc>
                  <a:txBody>
                    <a:bodyPr/>
                    <a:lstStyle/>
                    <a:p>
                      <a:endParaRPr lang="en-US">
                        <a:latin typeface="Arial" panose="020B0604020202020204" pitchFamily="34" charset="0"/>
                        <a:cs typeface="Arial" panose="020B0604020202020204" pitchFamily="34" charset="0"/>
                      </a:endParaRPr>
                    </a:p>
                  </a:txBody>
                  <a:tcPr/>
                </a:tc>
                <a:tc>
                  <a:txBody>
                    <a:bodyPr/>
                    <a:lstStyle/>
                    <a:p>
                      <a:endParaRPr lang="en-US">
                        <a:latin typeface="Arial" panose="020B0604020202020204" pitchFamily="34" charset="0"/>
                        <a:cs typeface="Arial" panose="020B0604020202020204" pitchFamily="34" charset="0"/>
                      </a:endParaRPr>
                    </a:p>
                  </a:txBody>
                  <a:tcPr/>
                </a:tc>
                <a:tc>
                  <a:txBody>
                    <a:bodyPr/>
                    <a:lstStyle/>
                    <a:p>
                      <a:endParaRPr lang="en-US">
                        <a:latin typeface="Arial" panose="020B0604020202020204" pitchFamily="34" charset="0"/>
                        <a:cs typeface="Arial" panose="020B0604020202020204" pitchFamily="34" charset="0"/>
                      </a:endParaRPr>
                    </a:p>
                  </a:txBody>
                  <a:tcPr/>
                </a:tc>
              </a:tr>
            </a:tbl>
          </a:graphicData>
        </a:graphic>
      </p:graphicFrame>
      <p:cxnSp>
        <p:nvCxnSpPr>
          <p:cNvPr id="10" name="Straight Connector 9"/>
          <p:cNvCxnSpPr/>
          <p:nvPr/>
        </p:nvCxnSpPr>
        <p:spPr>
          <a:xfrm>
            <a:off x="2438400" y="3276600"/>
            <a:ext cx="62484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2721151"/>
      </p:ext>
    </p:extLst>
  </p:cSld>
  <p:clrMapOvr>
    <a:masterClrMapping/>
  </p:clrMapOvr>
  <p:transition spd="slow">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00200"/>
            <a:ext cx="8381999" cy="4343400"/>
          </a:xfrm>
        </p:spPr>
        <p:txBody>
          <a:bodyPr>
            <a:normAutofit/>
          </a:bodyPr>
          <a:lstStyle/>
          <a:p>
            <a:pPr marL="624078" indent="-514350">
              <a:buFont typeface="+mj-lt"/>
              <a:buAutoNum type="arabicParenR" startAt="2"/>
            </a:pPr>
            <a:r>
              <a:rPr lang="en-US" sz="3200" smtClean="0">
                <a:latin typeface="Times New Roman" pitchFamily="18" charset="0"/>
                <a:cs typeface="Times New Roman" pitchFamily="18" charset="0"/>
              </a:rPr>
              <a:t>Trong trường hợp học sinh không nêu được nguyên nhân nào hoặc nêu sai thì giáo viên nhận xét bằng cách nêu ra một số câu hỏi như: </a:t>
            </a:r>
          </a:p>
          <a:p>
            <a:pPr>
              <a:buFontTx/>
              <a:buChar char="-"/>
            </a:pPr>
            <a:r>
              <a:rPr lang="en-US" sz="3200" smtClean="0">
                <a:latin typeface="Times New Roman" pitchFamily="18" charset="0"/>
                <a:cs typeface="Times New Roman" pitchFamily="18" charset="0"/>
              </a:rPr>
              <a:t>Em có khó khăn gì khi làm bài tập cô giao không?</a:t>
            </a:r>
          </a:p>
          <a:p>
            <a:pPr>
              <a:buFontTx/>
              <a:buChar char="-"/>
            </a:pPr>
            <a:r>
              <a:rPr lang="en-US" sz="3200" smtClean="0">
                <a:latin typeface="Times New Roman" pitchFamily="18" charset="0"/>
                <a:cs typeface="Times New Roman" pitchFamily="18" charset="0"/>
              </a:rPr>
              <a:t>Em đã hỏi ai (làm cách nào) để hoàn thành bài tập này?</a:t>
            </a:r>
            <a:endParaRPr lang="en-US" sz="320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sz="3600" smtClean="0">
                <a:latin typeface="Arial" panose="020B0604020202020204" pitchFamily="34" charset="0"/>
                <a:cs typeface="Arial" panose="020B0604020202020204" pitchFamily="34" charset="0"/>
              </a:rPr>
              <a:t>Gợi ý</a:t>
            </a:r>
            <a:endParaRPr lang="en-US" sz="3600">
              <a:latin typeface="Arial" panose="020B0604020202020204" pitchFamily="34" charset="0"/>
              <a:cs typeface="Arial" panose="020B0604020202020204" pitchFamily="34" charset="0"/>
            </a:endParaRPr>
          </a:p>
        </p:txBody>
      </p:sp>
      <p:cxnSp>
        <p:nvCxnSpPr>
          <p:cNvPr id="10" name="Straight Connector 9"/>
          <p:cNvCxnSpPr/>
          <p:nvPr/>
        </p:nvCxnSpPr>
        <p:spPr>
          <a:xfrm>
            <a:off x="2438400" y="3276600"/>
            <a:ext cx="62484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2205491"/>
      </p:ext>
    </p:extLst>
  </p:cSld>
  <p:clrMapOvr>
    <a:masterClrMapping/>
  </p:clrMapOvr>
  <p:transition spd="slow">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endParaRPr lang="vi-VN" altLang="en-US" smtClean="0"/>
          </a:p>
        </p:txBody>
      </p:sp>
      <p:sp>
        <p:nvSpPr>
          <p:cNvPr id="21507" name="Rectangle 3"/>
          <p:cNvSpPr>
            <a:spLocks noGrp="1" noChangeArrowheads="1"/>
          </p:cNvSpPr>
          <p:nvPr>
            <p:ph type="body" idx="1"/>
          </p:nvPr>
        </p:nvSpPr>
        <p:spPr/>
        <p:txBody>
          <a:bodyPr/>
          <a:lstStyle/>
          <a:p>
            <a:pPr eaLnBrk="1" hangingPunct="1"/>
            <a:endParaRPr lang="vi-VN" altLang="en-US" smtClean="0"/>
          </a:p>
        </p:txBody>
      </p:sp>
      <p:pic>
        <p:nvPicPr>
          <p:cNvPr id="21508" name="Picture 4" descr="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3">
            <a:extLst>
              <a:ext uri="{FF2B5EF4-FFF2-40B4-BE49-F238E27FC236}"/>
            </a:extLst>
          </p:cNvPr>
          <p:cNvSpPr>
            <a:spLocks noGrp="1" noChangeArrowheads="1"/>
          </p:cNvSpPr>
          <p:nvPr/>
        </p:nvSpPr>
        <p:spPr bwMode="auto">
          <a:xfrm>
            <a:off x="381000" y="947738"/>
            <a:ext cx="8382000" cy="93980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anchor="ctr"/>
          <a:lstStyle/>
          <a:p>
            <a:pPr algn="ctr" eaLnBrk="1" hangingPunct="1">
              <a:spcBef>
                <a:spcPts val="500"/>
              </a:spcBef>
              <a:spcAft>
                <a:spcPts val="500"/>
              </a:spcAft>
              <a:defRPr/>
            </a:pPr>
            <a:endParaRPr lang="en-US" sz="2000" dirty="0">
              <a:latin typeface="Times New Roman" pitchFamily="18" charset="0"/>
              <a:cs typeface="Times New Roman" pitchFamily="18" charset="0"/>
            </a:endParaRPr>
          </a:p>
        </p:txBody>
      </p:sp>
      <p:sp>
        <p:nvSpPr>
          <p:cNvPr id="7" name="Rectangle 6">
            <a:extLst>
              <a:ext uri="{FF2B5EF4-FFF2-40B4-BE49-F238E27FC236}"/>
            </a:extLst>
          </p:cNvPr>
          <p:cNvSpPr/>
          <p:nvPr/>
        </p:nvSpPr>
        <p:spPr>
          <a:xfrm>
            <a:off x="1241088" y="2823212"/>
            <a:ext cx="6661824" cy="769441"/>
          </a:xfrm>
          <a:prstGeom prst="rect">
            <a:avLst/>
          </a:prstGeom>
          <a:noFill/>
        </p:spPr>
        <p:txBody>
          <a:bodyPr wrap="none">
            <a:spAutoFit/>
          </a:bodyPr>
          <a:lstStyle/>
          <a:p>
            <a:pPr algn="ctr">
              <a:defRPr/>
            </a:pPr>
            <a:r>
              <a:rPr lang="en-US" sz="4400" b="1" dirty="0">
                <a:ln w="22225">
                  <a:solidFill>
                    <a:schemeClr val="accent2"/>
                  </a:solidFill>
                  <a:prstDash val="solid"/>
                </a:ln>
                <a:solidFill>
                  <a:srgbClr val="7030A0"/>
                </a:solidFill>
                <a:latin typeface="Times New Roman" panose="02020603050405020304" pitchFamily="18" charset="0"/>
                <a:cs typeface="Times New Roman" panose="02020603050405020304" pitchFamily="18" charset="0"/>
              </a:rPr>
              <a:t>CHÂN THÀNH CẢM </a:t>
            </a:r>
            <a:r>
              <a:rPr lang="vi-VN" sz="4400" b="1" dirty="0">
                <a:ln w="22225">
                  <a:solidFill>
                    <a:schemeClr val="accent2"/>
                  </a:solidFill>
                  <a:prstDash val="solid"/>
                </a:ln>
                <a:solidFill>
                  <a:srgbClr val="7030A0"/>
                </a:solidFill>
                <a:latin typeface="Times New Roman" panose="02020603050405020304" pitchFamily="18" charset="0"/>
                <a:cs typeface="Times New Roman" panose="02020603050405020304" pitchFamily="18" charset="0"/>
              </a:rPr>
              <a:t>Ơ</a:t>
            </a:r>
            <a:r>
              <a:rPr lang="en-US" sz="4400" b="1" dirty="0">
                <a:ln w="22225">
                  <a:solidFill>
                    <a:schemeClr val="accent2"/>
                  </a:solidFill>
                  <a:prstDash val="solid"/>
                </a:ln>
                <a:solidFill>
                  <a:srgbClr val="7030A0"/>
                </a:solidFill>
                <a:latin typeface="Times New Roman" panose="02020603050405020304" pitchFamily="18" charset="0"/>
                <a:cs typeface="Times New Roman" panose="02020603050405020304" pitchFamily="18" charset="0"/>
              </a:rPr>
              <a:t>N </a:t>
            </a:r>
          </a:p>
        </p:txBody>
      </p:sp>
      <p:sp>
        <p:nvSpPr>
          <p:cNvPr id="8" name="Rectangle 7">
            <a:extLst>
              <a:ext uri="{FF2B5EF4-FFF2-40B4-BE49-F238E27FC236}"/>
            </a:extLst>
          </p:cNvPr>
          <p:cNvSpPr/>
          <p:nvPr/>
        </p:nvSpPr>
        <p:spPr>
          <a:xfrm>
            <a:off x="381000" y="4970463"/>
            <a:ext cx="8627932" cy="584775"/>
          </a:xfrm>
          <a:prstGeom prst="rect">
            <a:avLst/>
          </a:prstGeom>
          <a:noFill/>
        </p:spPr>
        <p:txBody>
          <a:bodyPr>
            <a:spAutoFit/>
          </a:bodyPr>
          <a:lstStyle/>
          <a:p>
            <a:pPr algn="ctr">
              <a:defRPr/>
            </a:pPr>
            <a:r>
              <a:rPr lang="en-US" sz="3200" b="1"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latin typeface="Times New Roman" panose="02020603050405020304" pitchFamily="18" charset="0"/>
                <a:cs typeface="Times New Roman" panose="02020603050405020304" pitchFamily="18" charset="0"/>
              </a:rPr>
              <a:t>CHÚC SỨC KHỎE - THÀNH CÔNG</a:t>
            </a:r>
          </a:p>
        </p:txBody>
      </p:sp>
      <p:pic>
        <p:nvPicPr>
          <p:cNvPr id="3" name="ACommeAmour-RichardClayderman_3ad2g.mp3">
            <a:hlinkClick r:id="" action="ppaction://media"/>
          </p:cNvPr>
          <p:cNvPicPr>
            <a:picLocks noRot="1" noChangeAspect="1" noChangeArrowheads="1"/>
          </p:cNvPicPr>
          <p:nvPr>
            <a:audioFile r:link="rId1"/>
          </p:nvPr>
        </p:nvPicPr>
        <p:blipFill>
          <a:blip r:embed="rId4" cstate="print">
            <a:extLst>
              <a:ext uri="{28A0092B-C50C-407E-A947-70E740481C1C}">
                <a14:useLocalDpi xmlns:a14="http://schemas.microsoft.com/office/drawing/2010/main" val="0"/>
              </a:ext>
            </a:extLst>
          </a:blip>
          <a:srcRect/>
          <a:stretch>
            <a:fillRect/>
          </a:stretch>
        </p:blipFill>
        <p:spPr bwMode="auto">
          <a:xfrm>
            <a:off x="8315325" y="62484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7838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1"/>
          <p:cNvSpPr txBox="1">
            <a:spLocks noChangeArrowheads="1"/>
          </p:cNvSpPr>
          <p:nvPr/>
        </p:nvSpPr>
        <p:spPr bwMode="auto">
          <a:xfrm>
            <a:off x="381000" y="228600"/>
            <a:ext cx="8153400" cy="538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ctr" eaLnBrk="1" hangingPunct="1"/>
            <a:r>
              <a:rPr lang="en-US" altLang="en-US" b="1" i="1" u="sng">
                <a:solidFill>
                  <a:srgbClr val="FF0000"/>
                </a:solidFill>
                <a:latin typeface="Times New Roman" panose="02020603050405020304" pitchFamily="18" charset="0"/>
                <a:cs typeface="Times New Roman" panose="02020603050405020304" pitchFamily="18" charset="0"/>
              </a:rPr>
              <a:t>CÁC PH</a:t>
            </a:r>
            <a:r>
              <a:rPr lang="vi-VN" altLang="en-US" b="1" i="1" u="sng">
                <a:solidFill>
                  <a:srgbClr val="FF0000"/>
                </a:solidFill>
                <a:latin typeface="Times New Roman" panose="02020603050405020304" pitchFamily="18" charset="0"/>
                <a:cs typeface="Times New Roman" panose="02020603050405020304" pitchFamily="18" charset="0"/>
              </a:rPr>
              <a:t>Ư</a:t>
            </a:r>
            <a:r>
              <a:rPr lang="en-US" altLang="en-US" b="1" i="1" u="sng">
                <a:solidFill>
                  <a:srgbClr val="FF0000"/>
                </a:solidFill>
                <a:latin typeface="Times New Roman" panose="02020603050405020304" pitchFamily="18" charset="0"/>
                <a:cs typeface="Times New Roman" panose="02020603050405020304" pitchFamily="18" charset="0"/>
              </a:rPr>
              <a:t>ƠNG PHÁP VÀ KĨ THUẬT ĐÁNH GIÁ TH</a:t>
            </a:r>
            <a:r>
              <a:rPr lang="vi-VN" altLang="en-US" b="1" i="1" u="sng">
                <a:solidFill>
                  <a:srgbClr val="FF0000"/>
                </a:solidFill>
                <a:latin typeface="Times New Roman" panose="02020603050405020304" pitchFamily="18" charset="0"/>
                <a:cs typeface="Times New Roman" panose="02020603050405020304" pitchFamily="18" charset="0"/>
              </a:rPr>
              <a:t>Ư</a:t>
            </a:r>
            <a:r>
              <a:rPr lang="en-US" altLang="en-US" b="1" i="1" u="sng">
                <a:solidFill>
                  <a:srgbClr val="FF0000"/>
                </a:solidFill>
                <a:latin typeface="Times New Roman" panose="02020603050405020304" pitchFamily="18" charset="0"/>
                <a:cs typeface="Times New Roman" panose="02020603050405020304" pitchFamily="18" charset="0"/>
              </a:rPr>
              <a:t>ỜNG XUYÊN</a:t>
            </a:r>
          </a:p>
          <a:p>
            <a:pPr algn="ctr" eaLnBrk="1" hangingPunct="1"/>
            <a:endParaRPr lang="en-US" altLang="en-US" sz="4800" b="1" i="1" u="sng">
              <a:solidFill>
                <a:srgbClr val="FF0000"/>
              </a:solidFill>
              <a:latin typeface="Times New Roman" panose="02020603050405020304" pitchFamily="18" charset="0"/>
              <a:cs typeface="Times New Roman" panose="02020603050405020304" pitchFamily="18" charset="0"/>
            </a:endParaRPr>
          </a:p>
          <a:p>
            <a:pPr eaLnBrk="1" hangingPunct="1"/>
            <a:r>
              <a:rPr lang="en-US" altLang="en-US" sz="4800">
                <a:latin typeface="Times New Roman" panose="02020603050405020304" pitchFamily="18" charset="0"/>
                <a:cs typeface="Times New Roman" panose="02020603050405020304" pitchFamily="18" charset="0"/>
              </a:rPr>
              <a:t>1/ Nhóm ph</a:t>
            </a:r>
            <a:r>
              <a:rPr lang="vi-VN" altLang="en-US" sz="4800">
                <a:latin typeface="Times New Roman" panose="02020603050405020304" pitchFamily="18" charset="0"/>
                <a:cs typeface="Times New Roman" panose="02020603050405020304" pitchFamily="18" charset="0"/>
              </a:rPr>
              <a:t>ư</a:t>
            </a:r>
            <a:r>
              <a:rPr lang="en-US" altLang="en-US" sz="4800">
                <a:latin typeface="Times New Roman" panose="02020603050405020304" pitchFamily="18" charset="0"/>
                <a:cs typeface="Times New Roman" panose="02020603050405020304" pitchFamily="18" charset="0"/>
              </a:rPr>
              <a:t>ơng pháp quan sát</a:t>
            </a:r>
          </a:p>
          <a:p>
            <a:pPr eaLnBrk="1" hangingPunct="1"/>
            <a:endParaRPr lang="en-US" altLang="en-US" sz="4800">
              <a:latin typeface="Times New Roman" panose="02020603050405020304" pitchFamily="18" charset="0"/>
              <a:cs typeface="Times New Roman" panose="02020603050405020304" pitchFamily="18" charset="0"/>
            </a:endParaRPr>
          </a:p>
          <a:p>
            <a:pPr eaLnBrk="1" hangingPunct="1"/>
            <a:r>
              <a:rPr lang="en-US" altLang="en-US" sz="4800">
                <a:latin typeface="Times New Roman" panose="02020603050405020304" pitchFamily="18" charset="0"/>
                <a:cs typeface="Times New Roman" panose="02020603050405020304" pitchFamily="18" charset="0"/>
              </a:rPr>
              <a:t>2/ Nhóm ph</a:t>
            </a:r>
            <a:r>
              <a:rPr lang="vi-VN" altLang="en-US" sz="4800">
                <a:latin typeface="Times New Roman" panose="02020603050405020304" pitchFamily="18" charset="0"/>
                <a:cs typeface="Times New Roman" panose="02020603050405020304" pitchFamily="18" charset="0"/>
              </a:rPr>
              <a:t>ư</a:t>
            </a:r>
            <a:r>
              <a:rPr lang="en-US" altLang="en-US" sz="4800">
                <a:latin typeface="Times New Roman" panose="02020603050405020304" pitchFamily="18" charset="0"/>
                <a:cs typeface="Times New Roman" panose="02020603050405020304" pitchFamily="18" charset="0"/>
              </a:rPr>
              <a:t>ơng pháp vấn đáp</a:t>
            </a:r>
          </a:p>
          <a:p>
            <a:pPr eaLnBrk="1" hangingPunct="1"/>
            <a:endParaRPr lang="en-US" altLang="en-US" sz="4800">
              <a:latin typeface="Times New Roman" panose="02020603050405020304" pitchFamily="18" charset="0"/>
              <a:cs typeface="Times New Roman" panose="02020603050405020304" pitchFamily="18" charset="0"/>
            </a:endParaRPr>
          </a:p>
          <a:p>
            <a:pPr eaLnBrk="1" hangingPunct="1"/>
            <a:r>
              <a:rPr lang="en-US" altLang="en-US" sz="4800">
                <a:latin typeface="Times New Roman" panose="02020603050405020304" pitchFamily="18" charset="0"/>
                <a:cs typeface="Times New Roman" panose="02020603050405020304" pitchFamily="18" charset="0"/>
              </a:rPr>
              <a:t>3/ Nhóm ph</a:t>
            </a:r>
            <a:r>
              <a:rPr lang="vi-VN" altLang="en-US" sz="4800">
                <a:latin typeface="Times New Roman" panose="02020603050405020304" pitchFamily="18" charset="0"/>
                <a:cs typeface="Times New Roman" panose="02020603050405020304" pitchFamily="18" charset="0"/>
              </a:rPr>
              <a:t>ư</a:t>
            </a:r>
            <a:r>
              <a:rPr lang="en-US" altLang="en-US" sz="4800">
                <a:latin typeface="Times New Roman" panose="02020603050405020304" pitchFamily="18" charset="0"/>
                <a:cs typeface="Times New Roman" panose="02020603050405020304" pitchFamily="18" charset="0"/>
              </a:rPr>
              <a:t>ơng pháp viết</a:t>
            </a:r>
          </a:p>
        </p:txBody>
      </p:sp>
    </p:spTree>
    <p:extLst>
      <p:ext uri="{BB962C8B-B14F-4D97-AF65-F5344CB8AC3E}">
        <p14:creationId xmlns:p14="http://schemas.microsoft.com/office/powerpoint/2010/main" val="9876953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ChangeArrowheads="1"/>
          </p:cNvSpPr>
          <p:nvPr/>
        </p:nvSpPr>
        <p:spPr bwMode="auto">
          <a:xfrm>
            <a:off x="-76200" y="41275"/>
            <a:ext cx="9296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ctr" eaLnBrk="1" hangingPunct="1"/>
            <a:r>
              <a:rPr lang="en-US" altLang="en-US" sz="2400" b="1" i="1" u="sng">
                <a:solidFill>
                  <a:srgbClr val="FF0000"/>
                </a:solidFill>
                <a:latin typeface="Times New Roman" panose="02020603050405020304" pitchFamily="18" charset="0"/>
                <a:cs typeface="Times New Roman" panose="02020603050405020304" pitchFamily="18" charset="0"/>
              </a:rPr>
              <a:t>CÁC PH</a:t>
            </a:r>
            <a:r>
              <a:rPr lang="vi-VN" altLang="en-US" sz="2400" b="1" i="1" u="sng">
                <a:solidFill>
                  <a:srgbClr val="FF0000"/>
                </a:solidFill>
                <a:latin typeface="Times New Roman" panose="02020603050405020304" pitchFamily="18" charset="0"/>
                <a:cs typeface="Times New Roman" panose="02020603050405020304" pitchFamily="18" charset="0"/>
              </a:rPr>
              <a:t>Ư</a:t>
            </a:r>
            <a:r>
              <a:rPr lang="en-US" altLang="en-US" sz="2400" b="1" i="1" u="sng">
                <a:solidFill>
                  <a:srgbClr val="FF0000"/>
                </a:solidFill>
                <a:latin typeface="Times New Roman" panose="02020603050405020304" pitchFamily="18" charset="0"/>
                <a:cs typeface="Times New Roman" panose="02020603050405020304" pitchFamily="18" charset="0"/>
              </a:rPr>
              <a:t>ƠNG PHÁP VÀ KĨ THUẬT ĐÁNH GIÁ TH</a:t>
            </a:r>
            <a:r>
              <a:rPr lang="vi-VN" altLang="en-US" sz="2400" b="1" i="1" u="sng">
                <a:solidFill>
                  <a:srgbClr val="FF0000"/>
                </a:solidFill>
                <a:latin typeface="Times New Roman" panose="02020603050405020304" pitchFamily="18" charset="0"/>
                <a:cs typeface="Times New Roman" panose="02020603050405020304" pitchFamily="18" charset="0"/>
              </a:rPr>
              <a:t>Ư</a:t>
            </a:r>
            <a:r>
              <a:rPr lang="en-US" altLang="en-US" sz="2400" b="1" i="1" u="sng">
                <a:solidFill>
                  <a:srgbClr val="FF0000"/>
                </a:solidFill>
                <a:latin typeface="Times New Roman" panose="02020603050405020304" pitchFamily="18" charset="0"/>
                <a:cs typeface="Times New Roman" panose="02020603050405020304" pitchFamily="18" charset="0"/>
              </a:rPr>
              <a:t>ỜNG XUYÊN</a:t>
            </a:r>
          </a:p>
        </p:txBody>
      </p:sp>
      <p:sp>
        <p:nvSpPr>
          <p:cNvPr id="3" name="Rectangle 2"/>
          <p:cNvSpPr>
            <a:spLocks noChangeArrowheads="1"/>
          </p:cNvSpPr>
          <p:nvPr/>
        </p:nvSpPr>
        <p:spPr bwMode="auto">
          <a:xfrm>
            <a:off x="152400" y="479425"/>
            <a:ext cx="8839200" cy="667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eaLnBrk="1" hangingPunct="1"/>
            <a:r>
              <a:rPr lang="en-US" altLang="en-US" sz="2400" dirty="0">
                <a:latin typeface="Times New Roman" panose="02020603050405020304" pitchFamily="18" charset="0"/>
                <a:cs typeface="Times New Roman" panose="02020603050405020304" pitchFamily="18" charset="0"/>
              </a:rPr>
              <a:t>1.1/ </a:t>
            </a:r>
            <a:r>
              <a:rPr lang="en-US" altLang="en-US" sz="2400" dirty="0" err="1">
                <a:latin typeface="Times New Roman" panose="02020603050405020304" pitchFamily="18" charset="0"/>
                <a:cs typeface="Times New Roman" panose="02020603050405020304" pitchFamily="18" charset="0"/>
              </a:rPr>
              <a:t>Nhóm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a:t>
            </a:r>
            <a:r>
              <a:rPr lang="vi-VN" altLang="en-US" sz="2400" dirty="0">
                <a:latin typeface="Times New Roman" panose="02020603050405020304" pitchFamily="18" charset="0"/>
                <a:cs typeface="Times New Roman" panose="02020603050405020304" pitchFamily="18" charset="0"/>
              </a:rPr>
              <a:t>ư</a:t>
            </a:r>
            <a:r>
              <a:rPr lang="en-US" altLang="en-US" sz="2400" dirty="0" err="1">
                <a:latin typeface="Times New Roman" panose="02020603050405020304" pitchFamily="18" charset="0"/>
                <a:cs typeface="Times New Roman" panose="02020603050405020304" pitchFamily="18" charset="0"/>
              </a:rPr>
              <a:t>ơng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pháp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quan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sát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nhóm</a:t>
            </a:r>
            <a:r>
              <a:rPr lang="en-US" altLang="en-US" sz="2400" dirty="0">
                <a:latin typeface="Times New Roman" panose="02020603050405020304" pitchFamily="18" charset="0"/>
                <a:cs typeface="Times New Roman" panose="02020603050405020304" pitchFamily="18" charset="0"/>
              </a:rPr>
              <a:t> PP </a:t>
            </a:r>
            <a:r>
              <a:rPr lang="en-US" altLang="en-US" sz="2400" dirty="0" err="1">
                <a:latin typeface="Times New Roman" panose="02020603050405020304" pitchFamily="18" charset="0"/>
                <a:cs typeface="Times New Roman" panose="02020603050405020304" pitchFamily="18" charset="0"/>
              </a:rPr>
              <a:t>mà</a:t>
            </a:r>
            <a:r>
              <a:rPr lang="en-US" altLang="en-US" sz="2400" dirty="0">
                <a:latin typeface="Times New Roman" panose="02020603050405020304" pitchFamily="18" charset="0"/>
                <a:cs typeface="Times New Roman" panose="02020603050405020304" pitchFamily="18" charset="0"/>
              </a:rPr>
              <a:t> GV </a:t>
            </a:r>
            <a:r>
              <a:rPr lang="en-US" altLang="en-US" sz="2400" dirty="0" err="1">
                <a:latin typeface="Times New Roman" panose="02020603050405020304" pitchFamily="18" charset="0"/>
                <a:cs typeface="Times New Roman" panose="02020603050405020304" pitchFamily="18" charset="0"/>
              </a:rPr>
              <a:t>th</a:t>
            </a:r>
            <a:r>
              <a:rPr lang="vi-VN" altLang="en-US" sz="2400" dirty="0">
                <a:latin typeface="Times New Roman" panose="02020603050405020304" pitchFamily="18" charset="0"/>
                <a:cs typeface="Times New Roman" panose="02020603050405020304" pitchFamily="18" charset="0"/>
              </a:rPr>
              <a:t>ư</a:t>
            </a:r>
            <a:r>
              <a:rPr lang="en-US" altLang="en-US" sz="2400" dirty="0" err="1">
                <a:latin typeface="Times New Roman" panose="02020603050405020304" pitchFamily="18" charset="0"/>
                <a:cs typeface="Times New Roman" panose="02020603050405020304" pitchFamily="18" charset="0"/>
              </a:rPr>
              <a:t>ờng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sử</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dụng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để</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thập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dữ</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liệu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kiểm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đánh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giá</a:t>
            </a:r>
            <a:r>
              <a:rPr lang="en-US" altLang="en-US" sz="2400" dirty="0">
                <a:latin typeface="Times New Roman" panose="02020603050405020304" pitchFamily="18" charset="0"/>
                <a:cs typeface="Times New Roman" panose="02020603050405020304" pitchFamily="18" charset="0"/>
              </a:rPr>
              <a:t>.</a:t>
            </a:r>
          </a:p>
          <a:p>
            <a:pPr eaLnBrk="1" hangingPunct="1">
              <a:buFontTx/>
              <a:buChar char="-"/>
            </a:pPr>
            <a:r>
              <a:rPr lang="en-US" altLang="en-US" sz="2400" dirty="0" err="1">
                <a:latin typeface="Times New Roman" panose="02020603050405020304" pitchFamily="18" charset="0"/>
                <a:cs typeface="Times New Roman" panose="02020603050405020304" pitchFamily="18" charset="0"/>
              </a:rPr>
              <a:t>Quan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sát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quá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trình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Quan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sát</a:t>
            </a:r>
            <a:r>
              <a:rPr lang="en-US" altLang="en-US" sz="2400" dirty="0">
                <a:latin typeface="Times New Roman" panose="02020603050405020304" pitchFamily="18" charset="0"/>
                <a:cs typeface="Times New Roman" panose="02020603050405020304" pitchFamily="18" charset="0"/>
              </a:rPr>
              <a:t> qua </a:t>
            </a:r>
            <a:r>
              <a:rPr lang="en-US" altLang="en-US" sz="2400" dirty="0" err="1">
                <a:latin typeface="Times New Roman" panose="02020603050405020304" pitchFamily="18" charset="0"/>
                <a:cs typeface="Times New Roman" panose="02020603050405020304" pitchFamily="18" charset="0"/>
              </a:rPr>
              <a:t>các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hoạt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động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học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tập</a:t>
            </a:r>
            <a:endParaRPr lang="en-US" altLang="en-US" sz="2400" dirty="0">
              <a:latin typeface="Times New Roman" panose="02020603050405020304" pitchFamily="18" charset="0"/>
              <a:cs typeface="Times New Roman" panose="02020603050405020304" pitchFamily="18" charset="0"/>
            </a:endParaRPr>
          </a:p>
          <a:p>
            <a:pPr eaLnBrk="1" hangingPunct="1">
              <a:buFontTx/>
              <a:buChar char="-"/>
            </a:pPr>
            <a:r>
              <a:rPr lang="en-US" altLang="en-US" sz="2400" dirty="0" err="1">
                <a:latin typeface="Times New Roman" panose="02020603050405020304" pitchFamily="18" charset="0"/>
                <a:cs typeface="Times New Roman" panose="02020603050405020304" pitchFamily="18" charset="0"/>
              </a:rPr>
              <a:t>Quan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sát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sản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phẩm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Nhận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xét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sản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phẩm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HS</a:t>
            </a:r>
          </a:p>
          <a:p>
            <a:pPr eaLnBrk="1" hangingPunct="1"/>
            <a:r>
              <a:rPr lang="en-US" altLang="en-US" sz="2400" dirty="0">
                <a:latin typeface="Times New Roman" panose="02020603050405020304" pitchFamily="18" charset="0"/>
                <a:cs typeface="Times New Roman" panose="02020603050405020304" pitchFamily="18" charset="0"/>
              </a:rPr>
              <a:t>1.2/ </a:t>
            </a:r>
            <a:r>
              <a:rPr lang="en-US" altLang="en-US" sz="2400" dirty="0" err="1">
                <a:latin typeface="Times New Roman" panose="02020603050405020304" pitchFamily="18" charset="0"/>
                <a:cs typeface="Times New Roman" panose="02020603050405020304" pitchFamily="18" charset="0"/>
              </a:rPr>
              <a:t>Các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thuật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a:t>
            </a:r>
            <a:r>
              <a:rPr lang="vi-VN" altLang="en-US" sz="2400" dirty="0">
                <a:latin typeface="Times New Roman" panose="02020603050405020304" pitchFamily="18" charset="0"/>
                <a:cs typeface="Times New Roman" panose="02020603050405020304" pitchFamily="18" charset="0"/>
              </a:rPr>
              <a:t>ư</a:t>
            </a:r>
            <a:r>
              <a:rPr lang="en-US" altLang="en-US" sz="2400" dirty="0" err="1">
                <a:latin typeface="Times New Roman" panose="02020603050405020304" pitchFamily="18" charset="0"/>
                <a:cs typeface="Times New Roman" panose="02020603050405020304" pitchFamily="18" charset="0"/>
              </a:rPr>
              <a:t>ờng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sử</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dụng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trong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quan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sát</a:t>
            </a:r>
            <a:r>
              <a:rPr lang="en-US" altLang="en-US" sz="2400" dirty="0">
                <a:latin typeface="Times New Roman" panose="02020603050405020304" pitchFamily="18" charset="0"/>
                <a:cs typeface="Times New Roman" panose="02020603050405020304" pitchFamily="18" charset="0"/>
              </a:rPr>
              <a:t>:</a:t>
            </a:r>
          </a:p>
          <a:p>
            <a:pPr eaLnBrk="1" hangingPunct="1">
              <a:buFontTx/>
              <a:buAutoNum type="alphaLcPeriod"/>
            </a:pPr>
            <a:r>
              <a:rPr lang="en-US" altLang="en-US" sz="2400" dirty="0" err="1">
                <a:latin typeface="Times New Roman" panose="02020603050405020304" pitchFamily="18" charset="0"/>
                <a:cs typeface="Times New Roman" panose="02020603050405020304" pitchFamily="18" charset="0"/>
              </a:rPr>
              <a:t>Ghi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chép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ngắn:</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thuật</a:t>
            </a:r>
            <a:r>
              <a:rPr lang="en-US" sz="2400" dirty="0">
                <a:latin typeface="Times New Roman" panose="02020603050405020304" pitchFamily="18" charset="0"/>
                <a:cs typeface="Times New Roman" panose="02020603050405020304" pitchFamily="18" charset="0"/>
              </a:rPr>
              <a:t> ĐGTX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sát</a:t>
            </a:r>
            <a:r>
              <a:rPr lang="en-US" sz="2400" dirty="0">
                <a:latin typeface="Times New Roman" panose="02020603050405020304" pitchFamily="18" charset="0"/>
                <a:cs typeface="Times New Roman" panose="02020603050405020304" pitchFamily="18" charset="0"/>
              </a:rPr>
              <a:t> HS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giờ</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giờ</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hay </a:t>
            </a:r>
            <a:r>
              <a:rPr lang="en-US" sz="2400" dirty="0" err="1">
                <a:latin typeface="Times New Roman" panose="02020603050405020304" pitchFamily="18" charset="0"/>
                <a:cs typeface="Times New Roman" panose="02020603050405020304" pitchFamily="18" charset="0"/>
              </a:rPr>
              <a:t>trải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nghiệm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tế</a:t>
            </a:r>
            <a:r>
              <a:rPr lang="en-US" sz="2400" dirty="0">
                <a:latin typeface="Times New Roman" panose="02020603050405020304" pitchFamily="18" charset="0"/>
                <a:cs typeface="Times New Roman" panose="02020603050405020304" pitchFamily="18" charset="0"/>
              </a:rPr>
              <a:t>.</a:t>
            </a:r>
            <a:endParaRPr lang="en-US" altLang="en-US" sz="2400" dirty="0">
              <a:latin typeface="Times New Roman" panose="02020603050405020304" pitchFamily="18" charset="0"/>
              <a:cs typeface="Times New Roman" panose="02020603050405020304" pitchFamily="18" charset="0"/>
            </a:endParaRPr>
          </a:p>
          <a:p>
            <a:pPr eaLnBrk="1" hangingPunct="1">
              <a:buFontTx/>
              <a:buAutoNum type="alphaLcPeriod"/>
            </a:pPr>
            <a:r>
              <a:rPr lang="en-US" altLang="en-US" sz="2400" dirty="0" err="1">
                <a:latin typeface="Times New Roman" panose="02020603050405020304" pitchFamily="18" charset="0"/>
                <a:cs typeface="Times New Roman" panose="02020603050405020304" pitchFamily="18" charset="0"/>
              </a:rPr>
              <a:t>Ghi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chép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sự</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kiện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a:t>
            </a:r>
            <a:r>
              <a:rPr lang="vi-VN" altLang="en-US" sz="2400" dirty="0">
                <a:latin typeface="Times New Roman" panose="02020603050405020304" pitchFamily="18" charset="0"/>
                <a:cs typeface="Times New Roman" panose="02020603050405020304" pitchFamily="18" charset="0"/>
              </a:rPr>
              <a:t>ư</a:t>
            </a:r>
            <a:r>
              <a:rPr lang="en-US" altLang="en-US" sz="2400" dirty="0" err="1">
                <a:latin typeface="Times New Roman" panose="02020603050405020304" pitchFamily="18" charset="0"/>
                <a:cs typeface="Times New Roman" panose="02020603050405020304" pitchFamily="18" charset="0"/>
              </a:rPr>
              <a:t>ờng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nhật</a:t>
            </a:r>
            <a:r>
              <a:rPr lang="en-US" alt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chú</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ngay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xảy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chép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tay</a:t>
            </a:r>
            <a:r>
              <a:rPr lang="en-US" sz="2400" dirty="0">
                <a:latin typeface="Times New Roman" panose="02020603050405020304" pitchFamily="18" charset="0"/>
                <a:cs typeface="Times New Roman" panose="02020603050405020304" pitchFamily="18" charset="0"/>
              </a:rPr>
              <a:t>.</a:t>
            </a:r>
            <a:endParaRPr lang="en-US" altLang="en-US" sz="2400" dirty="0">
              <a:latin typeface="Times New Roman" panose="02020603050405020304" pitchFamily="18" charset="0"/>
              <a:cs typeface="Times New Roman" panose="02020603050405020304" pitchFamily="18" charset="0"/>
            </a:endParaRPr>
          </a:p>
          <a:p>
            <a:pPr algn="ctr" eaLnBrk="1" hangingPunct="1"/>
            <a:r>
              <a:rPr lang="en-US" altLang="en-US" sz="2400" dirty="0" err="1">
                <a:latin typeface="Times New Roman" panose="02020603050405020304" pitchFamily="18" charset="0"/>
                <a:cs typeface="Times New Roman" panose="02020603050405020304" pitchFamily="18" charset="0"/>
              </a:rPr>
              <a:t>Mẫu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ghi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chép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sự</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kiện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a:t>
            </a:r>
            <a:r>
              <a:rPr lang="vi-VN" altLang="en-US" sz="2400" dirty="0">
                <a:latin typeface="Times New Roman" panose="02020603050405020304" pitchFamily="18" charset="0"/>
                <a:cs typeface="Times New Roman" panose="02020603050405020304" pitchFamily="18" charset="0"/>
              </a:rPr>
              <a:t>ư</a:t>
            </a:r>
            <a:r>
              <a:rPr lang="en-US" altLang="en-US" sz="2400" dirty="0" err="1">
                <a:latin typeface="Times New Roman" panose="02020603050405020304" pitchFamily="18" charset="0"/>
                <a:cs typeface="Times New Roman" panose="02020603050405020304" pitchFamily="18" charset="0"/>
              </a:rPr>
              <a:t>ờng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nhật</a:t>
            </a:r>
            <a:endParaRPr lang="en-US" altLang="en-US" sz="2400" dirty="0">
              <a:latin typeface="Times New Roman" panose="02020603050405020304" pitchFamily="18" charset="0"/>
              <a:cs typeface="Times New Roman" panose="02020603050405020304" pitchFamily="18" charset="0"/>
            </a:endParaRPr>
          </a:p>
          <a:p>
            <a:pPr algn="ctr" eaLnBrk="1" hangingPunct="1"/>
            <a:r>
              <a:rPr lang="en-US" altLang="en-US" sz="2400" dirty="0" err="1">
                <a:latin typeface="Times New Roman" panose="02020603050405020304" pitchFamily="18" charset="0"/>
                <a:cs typeface="Times New Roman" panose="02020603050405020304" pitchFamily="18" charset="0"/>
              </a:rPr>
              <a:t>Tên</a:t>
            </a:r>
            <a:r>
              <a:rPr lang="en-US" altLang="en-US" sz="2400" dirty="0">
                <a:latin typeface="Times New Roman" panose="02020603050405020304" pitchFamily="18" charset="0"/>
                <a:cs typeface="Times New Roman" panose="02020603050405020304" pitchFamily="18" charset="0"/>
              </a:rPr>
              <a:t> HS:…….</a:t>
            </a:r>
            <a:r>
              <a:rPr lang="en-US" altLang="en-US" sz="2400" dirty="0" err="1">
                <a:latin typeface="Times New Roman" panose="02020603050405020304" pitchFamily="18" charset="0"/>
                <a:cs typeface="Times New Roman" panose="02020603050405020304" pitchFamily="18" charset="0"/>
              </a:rPr>
              <a:t>Lớp</a:t>
            </a:r>
            <a:r>
              <a:rPr lang="en-US" altLang="en-US" sz="2400" dirty="0">
                <a:latin typeface="Times New Roman" panose="02020603050405020304" pitchFamily="18" charset="0"/>
                <a:cs typeface="Times New Roman" panose="02020603050405020304" pitchFamily="18" charset="0"/>
              </a:rPr>
              <a:t>......</a:t>
            </a:r>
            <a:r>
              <a:rPr lang="en-US" altLang="en-US" sz="2400" dirty="0" err="1">
                <a:latin typeface="Times New Roman" panose="02020603050405020304" pitchFamily="18" charset="0"/>
                <a:cs typeface="Times New Roman" panose="02020603050405020304" pitchFamily="18" charset="0"/>
              </a:rPr>
              <a:t>Thời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gian</a:t>
            </a:r>
            <a:r>
              <a:rPr lang="en-US" altLang="en-US" sz="2400" dirty="0">
                <a:latin typeface="Times New Roman" panose="02020603050405020304" pitchFamily="18" charset="0"/>
                <a:cs typeface="Times New Roman" panose="02020603050405020304" pitchFamily="18" charset="0"/>
              </a:rPr>
              <a:t>……..</a:t>
            </a:r>
            <a:r>
              <a:rPr lang="en-US" altLang="en-US" sz="2400" dirty="0" err="1">
                <a:latin typeface="Times New Roman" panose="02020603050405020304" pitchFamily="18" charset="0"/>
                <a:cs typeface="Times New Roman" panose="02020603050405020304" pitchFamily="18" charset="0"/>
              </a:rPr>
              <a:t>Địa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điểm</a:t>
            </a:r>
            <a:r>
              <a:rPr lang="en-US" altLang="en-US" sz="2400" dirty="0">
                <a:latin typeface="Times New Roman" panose="02020603050405020304" pitchFamily="18" charset="0"/>
                <a:cs typeface="Times New Roman" panose="02020603050405020304" pitchFamily="18" charset="0"/>
              </a:rPr>
              <a:t>…………</a:t>
            </a:r>
          </a:p>
          <a:p>
            <a:pPr algn="ctr" eaLnBrk="1" hangingPunct="1"/>
            <a:endParaRPr lang="en-US" altLang="en-US" dirty="0">
              <a:latin typeface="Times New Roman" panose="02020603050405020304" pitchFamily="18" charset="0"/>
              <a:cs typeface="Times New Roman" panose="02020603050405020304" pitchFamily="18" charset="0"/>
            </a:endParaRPr>
          </a:p>
          <a:p>
            <a:pPr algn="ctr" eaLnBrk="1" hangingPunct="1"/>
            <a:endParaRPr lang="en-US" altLang="en-US" dirty="0">
              <a:latin typeface="Times New Roman" panose="02020603050405020304" pitchFamily="18" charset="0"/>
              <a:cs typeface="Times New Roman" panose="02020603050405020304" pitchFamily="18" charset="0"/>
            </a:endParaRPr>
          </a:p>
          <a:p>
            <a:pPr eaLnBrk="1" hangingPunct="1"/>
            <a:r>
              <a:rPr lang="en-US" altLang="en-US"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Hai </a:t>
            </a:r>
            <a:r>
              <a:rPr lang="en-US" altLang="en-US" sz="2400" dirty="0" err="1">
                <a:latin typeface="Times New Roman" panose="02020603050405020304" pitchFamily="18" charset="0"/>
                <a:cs typeface="Times New Roman" panose="02020603050405020304" pitchFamily="18" charset="0"/>
              </a:rPr>
              <a:t>kĩ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thuật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cung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cấp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cho</a:t>
            </a:r>
            <a:r>
              <a:rPr lang="en-US" altLang="en-US" sz="2400" dirty="0">
                <a:latin typeface="Times New Roman" panose="02020603050405020304" pitchFamily="18" charset="0"/>
                <a:cs typeface="Times New Roman" panose="02020603050405020304" pitchFamily="18" charset="0"/>
              </a:rPr>
              <a:t> GV </a:t>
            </a:r>
            <a:r>
              <a:rPr lang="en-US" altLang="en-US" sz="2400" dirty="0" err="1">
                <a:latin typeface="Times New Roman" panose="02020603050405020304" pitchFamily="18" charset="0"/>
                <a:cs typeface="Times New Roman" panose="02020603050405020304" pitchFamily="18" charset="0"/>
              </a:rPr>
              <a:t>thông</a:t>
            </a:r>
            <a:r>
              <a:rPr lang="en-US" altLang="en-US" sz="2400" dirty="0">
                <a:latin typeface="Times New Roman" panose="02020603050405020304" pitchFamily="18" charset="0"/>
                <a:cs typeface="Times New Roman" panose="02020603050405020304" pitchFamily="18" charset="0"/>
              </a:rPr>
              <a:t> tin </a:t>
            </a:r>
            <a:r>
              <a:rPr lang="en-US" altLang="en-US" sz="2400" dirty="0" err="1">
                <a:latin typeface="Times New Roman" panose="02020603050405020304" pitchFamily="18" charset="0"/>
                <a:cs typeface="Times New Roman" panose="02020603050405020304" pitchFamily="18" charset="0"/>
              </a:rPr>
              <a:t>về</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mức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độ</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ng</a:t>
            </a:r>
            <a:r>
              <a:rPr lang="vi-VN" altLang="en-US" sz="2400" dirty="0">
                <a:latin typeface="Times New Roman" panose="02020603050405020304" pitchFamily="18" charset="0"/>
                <a:cs typeface="Times New Roman" panose="02020603050405020304" pitchFamily="18" charset="0"/>
              </a:rPr>
              <a:t>ư</a:t>
            </a:r>
            <a:r>
              <a:rPr lang="en-US" altLang="en-US" sz="2400" dirty="0" err="1">
                <a:latin typeface="Times New Roman" panose="02020603050405020304" pitchFamily="18" charset="0"/>
                <a:cs typeface="Times New Roman" panose="02020603050405020304" pitchFamily="18" charset="0"/>
              </a:rPr>
              <a:t>ời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học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quan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sát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tổng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hợp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về</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cách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học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độ</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hành</a:t>
            </a:r>
            <a:r>
              <a:rPr lang="en-US" altLang="en-US" sz="2400" dirty="0">
                <a:latin typeface="Times New Roman" panose="02020603050405020304" pitchFamily="18" charset="0"/>
                <a:cs typeface="Times New Roman" panose="02020603050405020304" pitchFamily="18" charset="0"/>
              </a:rPr>
              <a:t> vi </a:t>
            </a:r>
            <a:r>
              <a:rPr lang="en-US" altLang="en-US" sz="2400" dirty="0" err="1">
                <a:latin typeface="Times New Roman" panose="02020603050405020304" pitchFamily="18" charset="0"/>
                <a:cs typeface="Times New Roman" panose="02020603050405020304" pitchFamily="18" charset="0"/>
              </a:rPr>
              <a:t>học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tập</a:t>
            </a:r>
            <a:r>
              <a:rPr lang="en-US" altLang="en-US" sz="2400" dirty="0">
                <a:latin typeface="Times New Roman" panose="02020603050405020304" pitchFamily="18" charset="0"/>
                <a:cs typeface="Times New Roman" panose="02020603050405020304" pitchFamily="18" charset="0"/>
              </a:rPr>
              <a:t>.</a:t>
            </a:r>
          </a:p>
        </p:txBody>
      </p:sp>
      <p:graphicFrame>
        <p:nvGraphicFramePr>
          <p:cNvPr id="4" name="Table 3"/>
          <p:cNvGraphicFramePr>
            <a:graphicFrameLocks noGrp="1"/>
          </p:cNvGraphicFramePr>
          <p:nvPr/>
        </p:nvGraphicFramePr>
        <p:xfrm>
          <a:off x="533400" y="5029200"/>
          <a:ext cx="8077200" cy="766763"/>
        </p:xfrm>
        <a:graphic>
          <a:graphicData uri="http://schemas.openxmlformats.org/drawingml/2006/table">
            <a:tbl>
              <a:tblPr/>
              <a:tblGrid>
                <a:gridCol w="908050"/>
                <a:gridCol w="2825750"/>
                <a:gridCol w="2324100"/>
                <a:gridCol w="2019300"/>
              </a:tblGrid>
              <a:tr h="396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rgbClr val="002060"/>
                          </a:solidFill>
                          <a:effectLst/>
                          <a:latin typeface="Arial" charset="0"/>
                        </a:rPr>
                        <a:t>STT</a:t>
                      </a:r>
                    </a:p>
                  </a:txBody>
                  <a:tcPr marT="45689" marB="4568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rgbClr val="002060"/>
                          </a:solidFill>
                          <a:effectLst/>
                          <a:latin typeface="Arial" charset="0"/>
                        </a:rPr>
                        <a:t>Mô tả sự kiện</a:t>
                      </a:r>
                    </a:p>
                  </a:txBody>
                  <a:tcPr marT="45689" marB="4568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rgbClr val="002060"/>
                          </a:solidFill>
                          <a:effectLst/>
                          <a:latin typeface="Arial" charset="0"/>
                        </a:rPr>
                        <a:t>Nhận xét</a:t>
                      </a:r>
                    </a:p>
                  </a:txBody>
                  <a:tcPr marT="45689" marB="4568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rgbClr val="002060"/>
                          </a:solidFill>
                          <a:effectLst/>
                          <a:latin typeface="Arial" charset="0"/>
                        </a:rPr>
                        <a:t>Ghi chú</a:t>
                      </a:r>
                    </a:p>
                  </a:txBody>
                  <a:tcPr marT="45689" marB="4568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698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689" marB="4568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689" marB="4568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689" marB="4568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ndParaRPr>
                    </a:p>
                  </a:txBody>
                  <a:tcPr marT="45689" marB="4568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Tree>
    <p:extLst>
      <p:ext uri="{BB962C8B-B14F-4D97-AF65-F5344CB8AC3E}">
        <p14:creationId xmlns:p14="http://schemas.microsoft.com/office/powerpoint/2010/main" val="29794101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2"/>
          <p:cNvSpPr txBox="1">
            <a:spLocks noChangeArrowheads="1"/>
          </p:cNvSpPr>
          <p:nvPr/>
        </p:nvSpPr>
        <p:spPr bwMode="auto">
          <a:xfrm>
            <a:off x="342900" y="0"/>
            <a:ext cx="84582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r>
              <a:rPr lang="en-US" altLang="en-US">
                <a:latin typeface="Times New Roman" panose="02020603050405020304" pitchFamily="18" charset="0"/>
                <a:cs typeface="Times New Roman" panose="02020603050405020304" pitchFamily="18" charset="0"/>
              </a:rPr>
              <a:t>1.2/ Các kĩ thuật th</a:t>
            </a:r>
            <a:r>
              <a:rPr lang="vi-VN" altLang="en-US">
                <a:latin typeface="Times New Roman" panose="02020603050405020304" pitchFamily="18" charset="0"/>
                <a:cs typeface="Times New Roman" panose="02020603050405020304" pitchFamily="18" charset="0"/>
              </a:rPr>
              <a:t>ư</a:t>
            </a:r>
            <a:r>
              <a:rPr lang="en-US" altLang="en-US">
                <a:latin typeface="Times New Roman" panose="02020603050405020304" pitchFamily="18" charset="0"/>
                <a:cs typeface="Times New Roman" panose="02020603050405020304" pitchFamily="18" charset="0"/>
              </a:rPr>
              <a:t>ờng sử dụng trong quan sát:</a:t>
            </a:r>
          </a:p>
          <a:p>
            <a:r>
              <a:rPr lang="en-US" altLang="en-US">
                <a:latin typeface="Times New Roman" panose="02020603050405020304" pitchFamily="18" charset="0"/>
                <a:cs typeface="Times New Roman" panose="02020603050405020304" pitchFamily="18" charset="0"/>
              </a:rPr>
              <a:t>	c. Thang đo: Là một công cụ để thông báo kết quả đánh giá. Thang đo sẽ định h</a:t>
            </a:r>
            <a:r>
              <a:rPr lang="vi-VN" altLang="en-US">
                <a:latin typeface="Times New Roman" panose="02020603050405020304" pitchFamily="18" charset="0"/>
                <a:cs typeface="Times New Roman" panose="02020603050405020304" pitchFamily="18" charset="0"/>
              </a:rPr>
              <a:t>ư</a:t>
            </a:r>
            <a:r>
              <a:rPr lang="en-US" altLang="en-US">
                <a:latin typeface="Times New Roman" panose="02020603050405020304" pitchFamily="18" charset="0"/>
                <a:cs typeface="Times New Roman" panose="02020603050405020304" pitchFamily="18" charset="0"/>
              </a:rPr>
              <a:t>ớng cho việc quan sát nhắm tới những loại hành vi cụ thể.</a:t>
            </a:r>
          </a:p>
          <a:p>
            <a:r>
              <a:rPr lang="en-US" altLang="en-US">
                <a:latin typeface="Times New Roman" panose="02020603050405020304" pitchFamily="18" charset="0"/>
                <a:cs typeface="Times New Roman" panose="02020603050405020304" pitchFamily="18" charset="0"/>
              </a:rPr>
              <a:t>VD: Sử dụng công cụ đánh giá là thang đo để kể diễn biến chính về trận đánh trong bài “ Cuộc kháng chiến chống quân Tống xâm l</a:t>
            </a:r>
            <a:r>
              <a:rPr lang="vi-VN" altLang="en-US">
                <a:latin typeface="Times New Roman" panose="02020603050405020304" pitchFamily="18" charset="0"/>
                <a:cs typeface="Times New Roman" panose="02020603050405020304" pitchFamily="18" charset="0"/>
              </a:rPr>
              <a:t>ư</a:t>
            </a:r>
            <a:r>
              <a:rPr lang="en-US" altLang="en-US">
                <a:latin typeface="Times New Roman" panose="02020603050405020304" pitchFamily="18" charset="0"/>
                <a:cs typeface="Times New Roman" panose="02020603050405020304" pitchFamily="18" charset="0"/>
              </a:rPr>
              <a:t>ợc lần 2- Lịch sử lớp 4”</a:t>
            </a:r>
          </a:p>
          <a:p>
            <a:endParaRPr lang="en-US" altLang="en-US">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nvGraphicFramePr>
        <p:xfrm>
          <a:off x="152400" y="3124200"/>
          <a:ext cx="8686800" cy="3592566"/>
        </p:xfrm>
        <a:graphic>
          <a:graphicData uri="http://schemas.openxmlformats.org/drawingml/2006/table">
            <a:tbl>
              <a:tblPr/>
              <a:tblGrid>
                <a:gridCol w="1046163"/>
                <a:gridCol w="2306637"/>
                <a:gridCol w="2514600"/>
                <a:gridCol w="2819400"/>
              </a:tblGrid>
              <a:tr h="2011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060"/>
                          </a:solidFill>
                          <a:effectLst/>
                          <a:latin typeface="Arial" charset="0"/>
                        </a:rPr>
                        <a:t>Tên HS</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060"/>
                          </a:solidFill>
                          <a:effectLst/>
                          <a:latin typeface="Arial" charset="0"/>
                        </a:rPr>
                        <a:t>Mức 1: nắm và kể đ</a:t>
                      </a:r>
                      <a:r>
                        <a:rPr kumimoji="0" lang="vi-VN" sz="1800" b="1" i="0" u="none" strike="noStrike" cap="none" normalizeH="0" baseline="0" smtClean="0">
                          <a:ln>
                            <a:noFill/>
                          </a:ln>
                          <a:solidFill>
                            <a:srgbClr val="002060"/>
                          </a:solidFill>
                          <a:effectLst/>
                          <a:latin typeface="Arial" charset="0"/>
                        </a:rPr>
                        <a:t>ư</a:t>
                      </a:r>
                      <a:r>
                        <a:rPr kumimoji="0" lang="en-US" sz="1800" b="1" i="0" u="none" strike="noStrike" cap="none" normalizeH="0" baseline="0" smtClean="0">
                          <a:ln>
                            <a:noFill/>
                          </a:ln>
                          <a:solidFill>
                            <a:srgbClr val="002060"/>
                          </a:solidFill>
                          <a:effectLst/>
                          <a:latin typeface="Arial" charset="0"/>
                        </a:rPr>
                        <a:t>ợc nội dung chính nh</a:t>
                      </a:r>
                      <a:r>
                        <a:rPr kumimoji="0" lang="vi-VN" sz="1800" b="1" i="0" u="none" strike="noStrike" cap="none" normalizeH="0" baseline="0" smtClean="0">
                          <a:ln>
                            <a:noFill/>
                          </a:ln>
                          <a:solidFill>
                            <a:srgbClr val="002060"/>
                          </a:solidFill>
                          <a:effectLst/>
                          <a:latin typeface="Arial" charset="0"/>
                        </a:rPr>
                        <a:t>ư</a:t>
                      </a:r>
                      <a:r>
                        <a:rPr kumimoji="0" lang="en-US" sz="1800" b="1" i="0" u="none" strike="noStrike" cap="none" normalizeH="0" baseline="0" smtClean="0">
                          <a:ln>
                            <a:noFill/>
                          </a:ln>
                          <a:solidFill>
                            <a:srgbClr val="002060"/>
                          </a:solidFill>
                          <a:effectLst/>
                          <a:latin typeface="Arial" charset="0"/>
                        </a:rPr>
                        <a:t>ng ch</a:t>
                      </a:r>
                      <a:r>
                        <a:rPr kumimoji="0" lang="vi-VN" sz="1800" b="1" i="0" u="none" strike="noStrike" cap="none" normalizeH="0" baseline="0" smtClean="0">
                          <a:ln>
                            <a:noFill/>
                          </a:ln>
                          <a:solidFill>
                            <a:srgbClr val="002060"/>
                          </a:solidFill>
                          <a:effectLst/>
                          <a:latin typeface="Arial" charset="0"/>
                        </a:rPr>
                        <a:t>ư</a:t>
                      </a:r>
                      <a:r>
                        <a:rPr kumimoji="0" lang="en-US" sz="1800" b="1" i="0" u="none" strike="noStrike" cap="none" normalizeH="0" baseline="0" smtClean="0">
                          <a:ln>
                            <a:noFill/>
                          </a:ln>
                          <a:solidFill>
                            <a:srgbClr val="002060"/>
                          </a:solidFill>
                          <a:effectLst/>
                          <a:latin typeface="Arial" charset="0"/>
                        </a:rPr>
                        <a:t>a biết chỉ trên l</a:t>
                      </a:r>
                      <a:r>
                        <a:rPr kumimoji="0" lang="vi-VN" sz="1800" b="1" i="0" u="none" strike="noStrike" cap="none" normalizeH="0" baseline="0" smtClean="0">
                          <a:ln>
                            <a:noFill/>
                          </a:ln>
                          <a:solidFill>
                            <a:srgbClr val="002060"/>
                          </a:solidFill>
                          <a:effectLst/>
                          <a:latin typeface="Arial" charset="0"/>
                        </a:rPr>
                        <a:t>ư</a:t>
                      </a:r>
                      <a:r>
                        <a:rPr kumimoji="0" lang="en-US" sz="1800" b="1" i="0" u="none" strike="noStrike" cap="none" normalizeH="0" baseline="0" smtClean="0">
                          <a:ln>
                            <a:noFill/>
                          </a:ln>
                          <a:solidFill>
                            <a:srgbClr val="002060"/>
                          </a:solidFill>
                          <a:effectLst/>
                          <a:latin typeface="Arial" charset="0"/>
                        </a:rPr>
                        <a:t>ợc đồ</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060"/>
                          </a:solidFill>
                          <a:effectLst/>
                          <a:latin typeface="Arial" charset="0"/>
                        </a:rPr>
                        <a:t>Mức 2: Có thể kể đúng đủ sự kiện nh</a:t>
                      </a:r>
                      <a:r>
                        <a:rPr kumimoji="0" lang="vi-VN" sz="1800" b="1" i="0" u="none" strike="noStrike" cap="none" normalizeH="0" baseline="0" smtClean="0">
                          <a:ln>
                            <a:noFill/>
                          </a:ln>
                          <a:solidFill>
                            <a:srgbClr val="002060"/>
                          </a:solidFill>
                          <a:effectLst/>
                          <a:latin typeface="Arial" charset="0"/>
                        </a:rPr>
                        <a:t>ư</a:t>
                      </a:r>
                      <a:r>
                        <a:rPr kumimoji="0" lang="en-US" sz="1800" b="1" i="0" u="none" strike="noStrike" cap="none" normalizeH="0" baseline="0" smtClean="0">
                          <a:ln>
                            <a:noFill/>
                          </a:ln>
                          <a:solidFill>
                            <a:srgbClr val="002060"/>
                          </a:solidFill>
                          <a:effectLst/>
                          <a:latin typeface="Arial" charset="0"/>
                        </a:rPr>
                        <a:t>ng việc phối hợp với chỉ l</a:t>
                      </a:r>
                      <a:r>
                        <a:rPr kumimoji="0" lang="vi-VN" sz="1800" b="1" i="0" u="none" strike="noStrike" cap="none" normalizeH="0" baseline="0" smtClean="0">
                          <a:ln>
                            <a:noFill/>
                          </a:ln>
                          <a:solidFill>
                            <a:srgbClr val="002060"/>
                          </a:solidFill>
                          <a:effectLst/>
                          <a:latin typeface="Arial" charset="0"/>
                        </a:rPr>
                        <a:t>ư</a:t>
                      </a:r>
                      <a:r>
                        <a:rPr kumimoji="0" lang="en-US" sz="1800" b="1" i="0" u="none" strike="noStrike" cap="none" normalizeH="0" baseline="0" smtClean="0">
                          <a:ln>
                            <a:noFill/>
                          </a:ln>
                          <a:solidFill>
                            <a:srgbClr val="002060"/>
                          </a:solidFill>
                          <a:effectLst/>
                          <a:latin typeface="Arial" charset="0"/>
                        </a:rPr>
                        <a:t>ợc đồ ch</a:t>
                      </a:r>
                      <a:r>
                        <a:rPr kumimoji="0" lang="vi-VN" sz="1800" b="1" i="0" u="none" strike="noStrike" cap="none" normalizeH="0" baseline="0" smtClean="0">
                          <a:ln>
                            <a:noFill/>
                          </a:ln>
                          <a:solidFill>
                            <a:srgbClr val="002060"/>
                          </a:solidFill>
                          <a:effectLst/>
                          <a:latin typeface="Arial" charset="0"/>
                        </a:rPr>
                        <a:t>ư</a:t>
                      </a:r>
                      <a:r>
                        <a:rPr kumimoji="0" lang="en-US" sz="1800" b="1" i="0" u="none" strike="noStrike" cap="none" normalizeH="0" baseline="0" smtClean="0">
                          <a:ln>
                            <a:noFill/>
                          </a:ln>
                          <a:solidFill>
                            <a:srgbClr val="002060"/>
                          </a:solidFill>
                          <a:effectLst/>
                          <a:latin typeface="Arial" charset="0"/>
                        </a:rPr>
                        <a:t>a t</a:t>
                      </a:r>
                      <a:r>
                        <a:rPr kumimoji="0" lang="vi-VN" sz="1800" b="1" i="0" u="none" strike="noStrike" cap="none" normalizeH="0" baseline="0" smtClean="0">
                          <a:ln>
                            <a:noFill/>
                          </a:ln>
                          <a:solidFill>
                            <a:srgbClr val="002060"/>
                          </a:solidFill>
                          <a:effectLst/>
                          <a:latin typeface="Arial" charset="0"/>
                        </a:rPr>
                        <a:t>ư</a:t>
                      </a:r>
                      <a:r>
                        <a:rPr kumimoji="0" lang="en-US" sz="1800" b="1" i="0" u="none" strike="noStrike" cap="none" normalizeH="0" baseline="0" smtClean="0">
                          <a:ln>
                            <a:noFill/>
                          </a:ln>
                          <a:solidFill>
                            <a:srgbClr val="002060"/>
                          </a:solidFill>
                          <a:effectLst/>
                          <a:latin typeface="Arial" charset="0"/>
                        </a:rPr>
                        <a:t>ơng thích</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060"/>
                          </a:solidFill>
                          <a:effectLst/>
                          <a:latin typeface="Arial" charset="0"/>
                        </a:rPr>
                        <a:t>Mức 3: Kể đ</a:t>
                      </a:r>
                      <a:r>
                        <a:rPr kumimoji="0" lang="vi-VN" sz="1800" b="1" i="0" u="none" strike="noStrike" cap="none" normalizeH="0" baseline="0" smtClean="0">
                          <a:ln>
                            <a:noFill/>
                          </a:ln>
                          <a:solidFill>
                            <a:srgbClr val="002060"/>
                          </a:solidFill>
                          <a:effectLst/>
                          <a:latin typeface="Arial" charset="0"/>
                        </a:rPr>
                        <a:t>ư</a:t>
                      </a:r>
                      <a:r>
                        <a:rPr kumimoji="0" lang="en-US" sz="1800" b="1" i="0" u="none" strike="noStrike" cap="none" normalizeH="0" baseline="0" smtClean="0">
                          <a:ln>
                            <a:noFill/>
                          </a:ln>
                          <a:solidFill>
                            <a:srgbClr val="002060"/>
                          </a:solidFill>
                          <a:effectLst/>
                          <a:latin typeface="Arial" charset="0"/>
                        </a:rPr>
                        <a:t>ợc diễn biến chính về trận chiến tại phòng tuyến sông Nh</a:t>
                      </a:r>
                      <a:r>
                        <a:rPr kumimoji="0" lang="vi-VN" sz="1800" b="1" i="0" u="none" strike="noStrike" cap="none" normalizeH="0" baseline="0" smtClean="0">
                          <a:ln>
                            <a:noFill/>
                          </a:ln>
                          <a:solidFill>
                            <a:srgbClr val="002060"/>
                          </a:solidFill>
                          <a:effectLst/>
                          <a:latin typeface="Arial" charset="0"/>
                        </a:rPr>
                        <a:t>ư</a:t>
                      </a:r>
                      <a:r>
                        <a:rPr kumimoji="0" lang="en-US" sz="1800" b="1" i="0" u="none" strike="noStrike" cap="none" normalizeH="0" baseline="0" smtClean="0">
                          <a:ln>
                            <a:noFill/>
                          </a:ln>
                          <a:solidFill>
                            <a:srgbClr val="002060"/>
                          </a:solidFill>
                          <a:effectLst/>
                          <a:latin typeface="Arial" charset="0"/>
                        </a:rPr>
                        <a:t> Nguyệt. Kết hợp với việc chỉ đúng các kí hiệu theo thứ tự các sự kiện trên l</a:t>
                      </a:r>
                      <a:r>
                        <a:rPr kumimoji="0" lang="vi-VN" sz="1800" b="1" i="0" u="none" strike="noStrike" cap="none" normalizeH="0" baseline="0" smtClean="0">
                          <a:ln>
                            <a:noFill/>
                          </a:ln>
                          <a:solidFill>
                            <a:srgbClr val="002060"/>
                          </a:solidFill>
                          <a:effectLst/>
                          <a:latin typeface="Arial" charset="0"/>
                        </a:rPr>
                        <a:t>ư</a:t>
                      </a:r>
                      <a:r>
                        <a:rPr kumimoji="0" lang="en-US" sz="1800" b="1" i="0" u="none" strike="noStrike" cap="none" normalizeH="0" baseline="0" smtClean="0">
                          <a:ln>
                            <a:noFill/>
                          </a:ln>
                          <a:solidFill>
                            <a:srgbClr val="002060"/>
                          </a:solidFill>
                          <a:effectLst/>
                          <a:latin typeface="Arial" charset="0"/>
                        </a:rPr>
                        <a:t>ợc đồ. </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269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2060"/>
                          </a:solidFill>
                          <a:effectLst/>
                          <a:latin typeface="Arial" charset="0"/>
                        </a:rPr>
                        <a:t>HS A</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2060"/>
                        </a:solidFill>
                        <a:effectLst/>
                        <a:latin typeface="Arial" charset="0"/>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2060"/>
                        </a:solidFill>
                        <a:effectLst/>
                        <a:latin typeface="Arial" charset="0"/>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2060"/>
                        </a:solidFill>
                        <a:effectLst/>
                        <a:latin typeface="Arial" charset="0"/>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5269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2060"/>
                          </a:solidFill>
                          <a:effectLst/>
                          <a:latin typeface="Arial" charset="0"/>
                        </a:rPr>
                        <a:t>………</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2060"/>
                        </a:solidFill>
                        <a:effectLst/>
                        <a:latin typeface="Arial" charset="0"/>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2060"/>
                        </a:solidFill>
                        <a:effectLst/>
                        <a:latin typeface="Arial" charset="0"/>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2060"/>
                        </a:solidFill>
                        <a:effectLst/>
                        <a:latin typeface="Arial" charset="0"/>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5269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2060"/>
                          </a:solidFill>
                          <a:effectLst/>
                          <a:latin typeface="Arial" charset="0"/>
                        </a:rPr>
                        <a:t>……...</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2060"/>
                        </a:solidFill>
                        <a:effectLst/>
                        <a:latin typeface="Arial" charset="0"/>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2060"/>
                        </a:solidFill>
                        <a:effectLst/>
                        <a:latin typeface="Arial" charset="0"/>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2060"/>
                        </a:solidFill>
                        <a:effectLst/>
                        <a:latin typeface="Arial" charset="0"/>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Tree>
    <p:extLst>
      <p:ext uri="{BB962C8B-B14F-4D97-AF65-F5344CB8AC3E}">
        <p14:creationId xmlns:p14="http://schemas.microsoft.com/office/powerpoint/2010/main" val="25626852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ChangeArrowheads="1"/>
          </p:cNvSpPr>
          <p:nvPr/>
        </p:nvSpPr>
        <p:spPr bwMode="auto">
          <a:xfrm>
            <a:off x="-228600" y="11113"/>
            <a:ext cx="944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ctr" eaLnBrk="1" hangingPunct="1"/>
            <a:r>
              <a:rPr lang="en-US" altLang="en-US" sz="2400" b="1" i="1" u="sng">
                <a:solidFill>
                  <a:srgbClr val="FF0000"/>
                </a:solidFill>
                <a:latin typeface="Times New Roman" panose="02020603050405020304" pitchFamily="18" charset="0"/>
                <a:cs typeface="Times New Roman" panose="02020603050405020304" pitchFamily="18" charset="0"/>
              </a:rPr>
              <a:t>CÁC PH</a:t>
            </a:r>
            <a:r>
              <a:rPr lang="vi-VN" altLang="en-US" sz="2400" b="1" i="1" u="sng">
                <a:solidFill>
                  <a:srgbClr val="FF0000"/>
                </a:solidFill>
                <a:latin typeface="Times New Roman" panose="02020603050405020304" pitchFamily="18" charset="0"/>
                <a:cs typeface="Times New Roman" panose="02020603050405020304" pitchFamily="18" charset="0"/>
              </a:rPr>
              <a:t>Ư</a:t>
            </a:r>
            <a:r>
              <a:rPr lang="en-US" altLang="en-US" sz="2400" b="1" i="1" u="sng">
                <a:solidFill>
                  <a:srgbClr val="FF0000"/>
                </a:solidFill>
                <a:latin typeface="Times New Roman" panose="02020603050405020304" pitchFamily="18" charset="0"/>
                <a:cs typeface="Times New Roman" panose="02020603050405020304" pitchFamily="18" charset="0"/>
              </a:rPr>
              <a:t>ƠNG PHÁP VÀ KĨ THUẬT ĐÁNH GIÁ TH</a:t>
            </a:r>
            <a:r>
              <a:rPr lang="vi-VN" altLang="en-US" sz="2400" b="1" i="1" u="sng">
                <a:solidFill>
                  <a:srgbClr val="FF0000"/>
                </a:solidFill>
                <a:latin typeface="Times New Roman" panose="02020603050405020304" pitchFamily="18" charset="0"/>
                <a:cs typeface="Times New Roman" panose="02020603050405020304" pitchFamily="18" charset="0"/>
              </a:rPr>
              <a:t>Ư</a:t>
            </a:r>
            <a:r>
              <a:rPr lang="en-US" altLang="en-US" sz="2400" b="1" i="1" u="sng">
                <a:solidFill>
                  <a:srgbClr val="FF0000"/>
                </a:solidFill>
                <a:latin typeface="Times New Roman" panose="02020603050405020304" pitchFamily="18" charset="0"/>
                <a:cs typeface="Times New Roman" panose="02020603050405020304" pitchFamily="18" charset="0"/>
              </a:rPr>
              <a:t>ỜNG XUYÊN</a:t>
            </a:r>
          </a:p>
        </p:txBody>
      </p:sp>
      <p:sp>
        <p:nvSpPr>
          <p:cNvPr id="7171" name="Rectangle 2"/>
          <p:cNvSpPr>
            <a:spLocks noChangeArrowheads="1"/>
          </p:cNvSpPr>
          <p:nvPr/>
        </p:nvSpPr>
        <p:spPr bwMode="auto">
          <a:xfrm>
            <a:off x="152400" y="473075"/>
            <a:ext cx="8839200" cy="655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eaLnBrk="1" hangingPunct="1"/>
            <a:r>
              <a:rPr lang="en-US" altLang="en-US">
                <a:latin typeface="Times New Roman" panose="02020603050405020304" pitchFamily="18" charset="0"/>
                <a:cs typeface="Times New Roman" panose="02020603050405020304" pitchFamily="18" charset="0"/>
              </a:rPr>
              <a:t>2.1/ Nhóm ph</a:t>
            </a:r>
            <a:r>
              <a:rPr lang="vi-VN" altLang="en-US">
                <a:latin typeface="Times New Roman" panose="02020603050405020304" pitchFamily="18" charset="0"/>
                <a:cs typeface="Times New Roman" panose="02020603050405020304" pitchFamily="18" charset="0"/>
              </a:rPr>
              <a:t>ư</a:t>
            </a:r>
            <a:r>
              <a:rPr lang="en-US" altLang="en-US">
                <a:latin typeface="Times New Roman" panose="02020603050405020304" pitchFamily="18" charset="0"/>
                <a:cs typeface="Times New Roman" panose="02020603050405020304" pitchFamily="18" charset="0"/>
              </a:rPr>
              <a:t>ơng pháp vấn đáp: </a:t>
            </a:r>
          </a:p>
          <a:p>
            <a:pPr eaLnBrk="1" hangingPunct="1"/>
            <a:r>
              <a:rPr lang="en-US" altLang="en-US">
                <a:latin typeface="Times New Roman" panose="02020603050405020304" pitchFamily="18" charset="0"/>
                <a:cs typeface="Times New Roman" panose="02020603050405020304" pitchFamily="18" charset="0"/>
              </a:rPr>
              <a:t>	Vấn đáp (đặt câu hỏi và trả lời câu hỏi): Là nhóm PP chủ yếu thứ hai để thu thập dữ liệu trong kiểm tra đánh giá trên lớp. Tùy theo mục đích, nội dung của bài ta phân biệt các dạng vấn đáp sau:</a:t>
            </a:r>
          </a:p>
          <a:p>
            <a:pPr eaLnBrk="1" hangingPunct="1"/>
            <a:r>
              <a:rPr lang="en-US" altLang="en-US">
                <a:latin typeface="Times New Roman" panose="02020603050405020304" pitchFamily="18" charset="0"/>
                <a:cs typeface="Times New Roman" panose="02020603050405020304" pitchFamily="18" charset="0"/>
              </a:rPr>
              <a:t>-  Vấn đáp gợi mở: được sử dụng để dẫn dắt HS </a:t>
            </a:r>
          </a:p>
          <a:p>
            <a:pPr eaLnBrk="1" hangingPunct="1"/>
            <a:r>
              <a:rPr lang="en-US" altLang="en-US">
                <a:latin typeface="Times New Roman" panose="02020603050405020304" pitchFamily="18" charset="0"/>
                <a:cs typeface="Times New Roman" panose="02020603050405020304" pitchFamily="18" charset="0"/>
              </a:rPr>
              <a:t>-  Vấn đáp củng cố: được sử dụng sau khi giảng tri thức mới </a:t>
            </a:r>
          </a:p>
          <a:p>
            <a:pPr eaLnBrk="1" hangingPunct="1"/>
            <a:r>
              <a:rPr lang="en-US" altLang="en-US">
                <a:latin typeface="Times New Roman" panose="02020603050405020304" pitchFamily="18" charset="0"/>
                <a:cs typeface="Times New Roman" panose="02020603050405020304" pitchFamily="18" charset="0"/>
              </a:rPr>
              <a:t>-  Vấn đáp tổng kết: được sử dụng khi hệ thống hóa những tri thức sau khi đã học 1 vấn đề nào đó. </a:t>
            </a:r>
          </a:p>
          <a:p>
            <a:pPr eaLnBrk="1" hangingPunct="1"/>
            <a:r>
              <a:rPr lang="en-US" altLang="en-US">
                <a:latin typeface="Times New Roman" panose="02020603050405020304" pitchFamily="18" charset="0"/>
                <a:cs typeface="Times New Roman" panose="02020603050405020304" pitchFamily="18" charset="0"/>
              </a:rPr>
              <a:t>-  Vấn đáp kiểm tra: được sử dụng trước, trong và sau bài học. </a:t>
            </a:r>
          </a:p>
          <a:p>
            <a:pPr eaLnBrk="1" hangingPunct="1"/>
            <a:r>
              <a:rPr lang="en-US" altLang="en-US">
                <a:latin typeface="Times New Roman" panose="02020603050405020304" pitchFamily="18" charset="0"/>
                <a:cs typeface="Times New Roman" panose="02020603050405020304" pitchFamily="18" charset="0"/>
              </a:rPr>
              <a:t>-  Vấn đáp trong đánh giá năng lực và phẩm chất: được sử dụng trong các HĐ trải nghiệm thực tế, các cuộc thi tìm hiểu.</a:t>
            </a:r>
          </a:p>
          <a:p>
            <a:pPr eaLnBrk="1" hangingPunct="1"/>
            <a:endParaRPr lang="en-US" alt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5308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ChangeArrowheads="1"/>
          </p:cNvSpPr>
          <p:nvPr/>
        </p:nvSpPr>
        <p:spPr bwMode="auto">
          <a:xfrm>
            <a:off x="381000" y="1447800"/>
            <a:ext cx="83820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971550" indent="-5143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eaLnBrk="1" hangingPunct="1"/>
            <a:r>
              <a:rPr lang="en-US" altLang="en-US" sz="3200">
                <a:latin typeface="Times New Roman" panose="02020603050405020304" pitchFamily="18" charset="0"/>
                <a:cs typeface="Times New Roman" panose="02020603050405020304" pitchFamily="18" charset="0"/>
              </a:rPr>
              <a:t>2.2/ Một số kĩ thuật vấn đáp:</a:t>
            </a:r>
          </a:p>
          <a:p>
            <a:pPr lvl="1" eaLnBrk="1" hangingPunct="1">
              <a:buFontTx/>
              <a:buAutoNum type="alphaLcPeriod"/>
            </a:pPr>
            <a:r>
              <a:rPr lang="en-US" altLang="en-US" sz="3200">
                <a:latin typeface="Times New Roman" panose="02020603050405020304" pitchFamily="18" charset="0"/>
                <a:cs typeface="Times New Roman" panose="02020603050405020304" pitchFamily="18" charset="0"/>
              </a:rPr>
              <a:t>Đặt câu hỏi </a:t>
            </a:r>
          </a:p>
          <a:p>
            <a:pPr lvl="1" eaLnBrk="1" hangingPunct="1">
              <a:buFontTx/>
              <a:buAutoNum type="alphaLcPeriod"/>
            </a:pPr>
            <a:r>
              <a:rPr lang="en-US" altLang="en-US" sz="3200">
                <a:latin typeface="Times New Roman" panose="02020603050405020304" pitchFamily="18" charset="0"/>
                <a:cs typeface="Times New Roman" panose="02020603050405020304" pitchFamily="18" charset="0"/>
              </a:rPr>
              <a:t>Nhận xét bằng lời</a:t>
            </a:r>
          </a:p>
          <a:p>
            <a:pPr lvl="1" eaLnBrk="1" hangingPunct="1">
              <a:buFontTx/>
              <a:buAutoNum type="alphaLcPeriod"/>
            </a:pPr>
            <a:r>
              <a:rPr lang="en-US" altLang="en-US" sz="3200">
                <a:latin typeface="Times New Roman" panose="02020603050405020304" pitchFamily="18" charset="0"/>
                <a:cs typeface="Times New Roman" panose="02020603050405020304" pitchFamily="18" charset="0"/>
              </a:rPr>
              <a:t>Trình bày miệng/ kể chuyện</a:t>
            </a:r>
          </a:p>
          <a:p>
            <a:pPr lvl="1" eaLnBrk="1" hangingPunct="1">
              <a:buFontTx/>
              <a:buAutoNum type="alphaLcPeriod"/>
            </a:pPr>
            <a:r>
              <a:rPr lang="en-US" altLang="en-US" sz="3200">
                <a:latin typeface="Times New Roman" panose="02020603050405020304" pitchFamily="18" charset="0"/>
                <a:cs typeface="Times New Roman" panose="02020603050405020304" pitchFamily="18" charset="0"/>
              </a:rPr>
              <a:t>Tôn vinh học tập/ Giao l</a:t>
            </a:r>
            <a:r>
              <a:rPr lang="vi-VN" altLang="en-US" sz="3200">
                <a:latin typeface="Times New Roman" panose="02020603050405020304" pitchFamily="18" charset="0"/>
                <a:cs typeface="Times New Roman" panose="02020603050405020304" pitchFamily="18" charset="0"/>
              </a:rPr>
              <a:t>ư</a:t>
            </a:r>
            <a:r>
              <a:rPr lang="en-US" altLang="en-US" sz="3200">
                <a:latin typeface="Times New Roman" panose="02020603050405020304" pitchFamily="18" charset="0"/>
                <a:cs typeface="Times New Roman" panose="02020603050405020304" pitchFamily="18" charset="0"/>
              </a:rPr>
              <a:t>u chia sẻ kinh nghiệm</a:t>
            </a:r>
          </a:p>
        </p:txBody>
      </p:sp>
      <p:sp>
        <p:nvSpPr>
          <p:cNvPr id="8195" name="Rectangle 1"/>
          <p:cNvSpPr>
            <a:spLocks noChangeArrowheads="1"/>
          </p:cNvSpPr>
          <p:nvPr/>
        </p:nvSpPr>
        <p:spPr bwMode="auto">
          <a:xfrm>
            <a:off x="0" y="381000"/>
            <a:ext cx="9144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ctr" eaLnBrk="1" hangingPunct="1"/>
            <a:r>
              <a:rPr lang="en-US" altLang="en-US" sz="2400" b="1" i="1" u="sng">
                <a:solidFill>
                  <a:srgbClr val="FF0000"/>
                </a:solidFill>
                <a:latin typeface="Times New Roman" panose="02020603050405020304" pitchFamily="18" charset="0"/>
                <a:cs typeface="Times New Roman" panose="02020603050405020304" pitchFamily="18" charset="0"/>
              </a:rPr>
              <a:t>CÁC PH</a:t>
            </a:r>
            <a:r>
              <a:rPr lang="vi-VN" altLang="en-US" sz="2400" b="1" i="1" u="sng">
                <a:solidFill>
                  <a:srgbClr val="FF0000"/>
                </a:solidFill>
                <a:latin typeface="Times New Roman" panose="02020603050405020304" pitchFamily="18" charset="0"/>
                <a:cs typeface="Times New Roman" panose="02020603050405020304" pitchFamily="18" charset="0"/>
              </a:rPr>
              <a:t>Ư</a:t>
            </a:r>
            <a:r>
              <a:rPr lang="en-US" altLang="en-US" sz="2400" b="1" i="1" u="sng">
                <a:solidFill>
                  <a:srgbClr val="FF0000"/>
                </a:solidFill>
                <a:latin typeface="Times New Roman" panose="02020603050405020304" pitchFamily="18" charset="0"/>
                <a:cs typeface="Times New Roman" panose="02020603050405020304" pitchFamily="18" charset="0"/>
              </a:rPr>
              <a:t>ƠNG PHÁP VÀ KĨ THUẬT ĐÁNH GIÁ TH</a:t>
            </a:r>
            <a:r>
              <a:rPr lang="vi-VN" altLang="en-US" sz="2400" b="1" i="1" u="sng">
                <a:solidFill>
                  <a:srgbClr val="FF0000"/>
                </a:solidFill>
                <a:latin typeface="Times New Roman" panose="02020603050405020304" pitchFamily="18" charset="0"/>
                <a:cs typeface="Times New Roman" panose="02020603050405020304" pitchFamily="18" charset="0"/>
              </a:rPr>
              <a:t>Ư</a:t>
            </a:r>
            <a:r>
              <a:rPr lang="en-US" altLang="en-US" sz="2400" b="1" i="1" u="sng">
                <a:solidFill>
                  <a:srgbClr val="FF0000"/>
                </a:solidFill>
                <a:latin typeface="Times New Roman" panose="02020603050405020304" pitchFamily="18" charset="0"/>
                <a:cs typeface="Times New Roman" panose="02020603050405020304" pitchFamily="18" charset="0"/>
              </a:rPr>
              <a:t>ỜNG XUYÊN</a:t>
            </a:r>
          </a:p>
        </p:txBody>
      </p:sp>
    </p:spTree>
    <p:extLst>
      <p:ext uri="{BB962C8B-B14F-4D97-AF65-F5344CB8AC3E}">
        <p14:creationId xmlns:p14="http://schemas.microsoft.com/office/powerpoint/2010/main" val="2324742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ChangeArrowheads="1"/>
          </p:cNvSpPr>
          <p:nvPr/>
        </p:nvSpPr>
        <p:spPr bwMode="auto">
          <a:xfrm>
            <a:off x="0" y="17463"/>
            <a:ext cx="914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ctr" eaLnBrk="1" hangingPunct="1"/>
            <a:r>
              <a:rPr lang="en-US" altLang="en-US" sz="2400" b="1" i="1" u="sng">
                <a:solidFill>
                  <a:srgbClr val="FF0000"/>
                </a:solidFill>
                <a:latin typeface="Times New Roman" panose="02020603050405020304" pitchFamily="18" charset="0"/>
                <a:cs typeface="Times New Roman" panose="02020603050405020304" pitchFamily="18" charset="0"/>
              </a:rPr>
              <a:t>CÁC PH</a:t>
            </a:r>
            <a:r>
              <a:rPr lang="vi-VN" altLang="en-US" sz="2400" b="1" i="1" u="sng">
                <a:solidFill>
                  <a:srgbClr val="FF0000"/>
                </a:solidFill>
                <a:latin typeface="Times New Roman" panose="02020603050405020304" pitchFamily="18" charset="0"/>
                <a:cs typeface="Times New Roman" panose="02020603050405020304" pitchFamily="18" charset="0"/>
              </a:rPr>
              <a:t>Ư</a:t>
            </a:r>
            <a:r>
              <a:rPr lang="en-US" altLang="en-US" sz="2400" b="1" i="1" u="sng">
                <a:solidFill>
                  <a:srgbClr val="FF0000"/>
                </a:solidFill>
                <a:latin typeface="Times New Roman" panose="02020603050405020304" pitchFamily="18" charset="0"/>
                <a:cs typeface="Times New Roman" panose="02020603050405020304" pitchFamily="18" charset="0"/>
              </a:rPr>
              <a:t>ƠNG PHÁP VÀ KĨ THUẬT ĐÁNH GIÁ TH</a:t>
            </a:r>
            <a:r>
              <a:rPr lang="vi-VN" altLang="en-US" sz="2400" b="1" i="1" u="sng">
                <a:solidFill>
                  <a:srgbClr val="FF0000"/>
                </a:solidFill>
                <a:latin typeface="Times New Roman" panose="02020603050405020304" pitchFamily="18" charset="0"/>
                <a:cs typeface="Times New Roman" panose="02020603050405020304" pitchFamily="18" charset="0"/>
              </a:rPr>
              <a:t>Ư</a:t>
            </a:r>
            <a:r>
              <a:rPr lang="en-US" altLang="en-US" sz="2400" b="1" i="1" u="sng">
                <a:solidFill>
                  <a:srgbClr val="FF0000"/>
                </a:solidFill>
                <a:latin typeface="Times New Roman" panose="02020603050405020304" pitchFamily="18" charset="0"/>
                <a:cs typeface="Times New Roman" panose="02020603050405020304" pitchFamily="18" charset="0"/>
              </a:rPr>
              <a:t>ỜNG XUYÊN</a:t>
            </a:r>
          </a:p>
        </p:txBody>
      </p:sp>
      <p:sp>
        <p:nvSpPr>
          <p:cNvPr id="3" name="Rectangle 2"/>
          <p:cNvSpPr>
            <a:spLocks noChangeArrowheads="1"/>
          </p:cNvSpPr>
          <p:nvPr/>
        </p:nvSpPr>
        <p:spPr bwMode="auto">
          <a:xfrm>
            <a:off x="304800" y="1067098"/>
            <a:ext cx="8839200" cy="7848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eaLnBrk="1" hangingPunct="1"/>
            <a:r>
              <a:rPr lang="en-US" altLang="en-US" dirty="0">
                <a:latin typeface="Times New Roman" panose="02020603050405020304" pitchFamily="18" charset="0"/>
                <a:cs typeface="Times New Roman" panose="02020603050405020304" pitchFamily="18" charset="0"/>
              </a:rPr>
              <a:t>3.1/ </a:t>
            </a:r>
            <a:r>
              <a:rPr lang="en-US" altLang="en-US" dirty="0" err="1">
                <a:latin typeface="Times New Roman" panose="02020603050405020304" pitchFamily="18" charset="0"/>
                <a:cs typeface="Times New Roman" panose="02020603050405020304" pitchFamily="18" charset="0"/>
              </a:rPr>
              <a:t>Nhóm</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ph</a:t>
            </a:r>
            <a:r>
              <a:rPr lang="vi-VN" altLang="en-US" dirty="0">
                <a:latin typeface="Times New Roman" panose="02020603050405020304" pitchFamily="18" charset="0"/>
                <a:cs typeface="Times New Roman" panose="02020603050405020304" pitchFamily="18" charset="0"/>
              </a:rPr>
              <a:t>ư</a:t>
            </a:r>
            <a:r>
              <a:rPr lang="en-US" altLang="en-US" dirty="0" err="1">
                <a:latin typeface="Times New Roman" panose="02020603050405020304" pitchFamily="18" charset="0"/>
                <a:cs typeface="Times New Roman" panose="02020603050405020304" pitchFamily="18" charset="0"/>
              </a:rPr>
              <a:t>ơng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pháp</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viết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đề</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cập</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đến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cách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thức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kĩ</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thuật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đánh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giá</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thể</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hiện</a:t>
            </a:r>
            <a:r>
              <a:rPr lang="en-US" altLang="en-US" dirty="0">
                <a:latin typeface="Times New Roman" panose="02020603050405020304" pitchFamily="18" charset="0"/>
                <a:cs typeface="Times New Roman" panose="02020603050405020304" pitchFamily="18" charset="0"/>
              </a:rPr>
              <a:t> qua </a:t>
            </a:r>
            <a:r>
              <a:rPr lang="en-US" altLang="en-US" dirty="0" err="1">
                <a:latin typeface="Times New Roman" panose="02020603050405020304" pitchFamily="18" charset="0"/>
                <a:cs typeface="Times New Roman" panose="02020603050405020304" pitchFamily="18" charset="0"/>
              </a:rPr>
              <a:t>việc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phân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tích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bài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viết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luận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sản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phẩm</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mà</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trong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đó</a:t>
            </a:r>
            <a:r>
              <a:rPr lang="en-US" altLang="en-US" dirty="0">
                <a:latin typeface="Times New Roman" panose="02020603050405020304" pitchFamily="18" charset="0"/>
                <a:cs typeface="Times New Roman" panose="02020603050405020304" pitchFamily="18" charset="0"/>
              </a:rPr>
              <a:t> HS </a:t>
            </a:r>
            <a:r>
              <a:rPr lang="en-US" altLang="en-US" dirty="0" err="1">
                <a:latin typeface="Times New Roman" panose="02020603050405020304" pitchFamily="18" charset="0"/>
                <a:cs typeface="Times New Roman" panose="02020603050405020304" pitchFamily="18" charset="0"/>
              </a:rPr>
              <a:t>phải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viết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câu</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trả</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lời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cho</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câu</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hỏi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hoặc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vấn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đề</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vào</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giấy</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Đây</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là</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nhóm</a:t>
            </a:r>
            <a:r>
              <a:rPr lang="en-US" altLang="en-US" dirty="0">
                <a:latin typeface="Times New Roman" panose="02020603050405020304" pitchFamily="18" charset="0"/>
                <a:cs typeface="Times New Roman" panose="02020603050405020304" pitchFamily="18" charset="0"/>
              </a:rPr>
              <a:t> PP </a:t>
            </a:r>
            <a:r>
              <a:rPr lang="en-US" altLang="en-US" dirty="0" err="1">
                <a:latin typeface="Times New Roman" panose="02020603050405020304" pitchFamily="18" charset="0"/>
                <a:cs typeface="Times New Roman" panose="02020603050405020304" pitchFamily="18" charset="0"/>
              </a:rPr>
              <a:t>kiểm</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tra</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đánh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giá</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kiểu</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truyền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thống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được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sử</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dụng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cả</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trong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đánh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giá</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định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kì</a:t>
            </a:r>
            <a:r>
              <a:rPr lang="en-US" altLang="en-US" dirty="0">
                <a:latin typeface="Times New Roman" panose="02020603050405020304" pitchFamily="18" charset="0"/>
                <a:cs typeface="Times New Roman" panose="02020603050405020304" pitchFamily="18" charset="0"/>
              </a:rPr>
              <a:t> </a:t>
            </a:r>
            <a:r>
              <a:rPr lang="en-US" altLang="en-US" dirty="0" smtClean="0">
                <a:latin typeface="Times New Roman" panose="02020603050405020304" pitchFamily="18" charset="0"/>
                <a:cs typeface="Times New Roman" panose="02020603050405020304" pitchFamily="18" charset="0"/>
              </a:rPr>
              <a:t>(</a:t>
            </a:r>
            <a:r>
              <a:rPr lang="en-US" altLang="en-US" dirty="0" err="1" smtClean="0">
                <a:latin typeface="Times New Roman" panose="02020603050405020304" pitchFamily="18" charset="0"/>
                <a:cs typeface="Times New Roman" panose="02020603050405020304" pitchFamily="18" charset="0"/>
              </a:rPr>
              <a:t>với</a:t>
            </a:r>
            <a:r>
              <a:rPr lang="en-US" altLang="en-US" dirty="0" smtClean="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2 </a:t>
            </a:r>
            <a:r>
              <a:rPr lang="en-US" altLang="en-US" dirty="0" err="1">
                <a:latin typeface="Times New Roman" panose="02020603050405020304" pitchFamily="18" charset="0"/>
                <a:cs typeface="Times New Roman" panose="02020603050405020304" pitchFamily="18" charset="0"/>
              </a:rPr>
              <a:t>dạng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bài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kiểm</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tra</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tự</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luận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và</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trắc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nghiệm</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và</a:t>
            </a:r>
            <a:r>
              <a:rPr lang="en-US" altLang="en-US" dirty="0">
                <a:latin typeface="Times New Roman" panose="02020603050405020304" pitchFamily="18" charset="0"/>
                <a:cs typeface="Times New Roman" panose="02020603050405020304" pitchFamily="18" charset="0"/>
              </a:rPr>
              <a:t> ĐGTX </a:t>
            </a:r>
            <a:r>
              <a:rPr lang="en-US" altLang="en-US" dirty="0" smtClean="0">
                <a:latin typeface="Times New Roman" panose="02020603050405020304" pitchFamily="18" charset="0"/>
                <a:cs typeface="Times New Roman" panose="02020603050405020304" pitchFamily="18" charset="0"/>
              </a:rPr>
              <a:t>(</a:t>
            </a:r>
            <a:r>
              <a:rPr lang="en-US" altLang="en-US" dirty="0" err="1" smtClean="0">
                <a:latin typeface="Times New Roman" panose="02020603050405020304" pitchFamily="18" charset="0"/>
                <a:cs typeface="Times New Roman" panose="02020603050405020304" pitchFamily="18" charset="0"/>
              </a:rPr>
              <a:t>tức</a:t>
            </a:r>
            <a:r>
              <a:rPr lang="en-US" altLang="en-US" dirty="0" smtClean="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là</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em</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đang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cung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cấp</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chứng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cứ</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bằng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giấy</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mực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cho</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giáo</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viên</a:t>
            </a:r>
            <a:r>
              <a:rPr lang="en-US" altLang="en-US" dirty="0" smtClean="0">
                <a:latin typeface="Times New Roman" panose="02020603050405020304" pitchFamily="18" charset="0"/>
                <a:cs typeface="Times New Roman" panose="02020603050405020304" pitchFamily="18" charset="0"/>
              </a:rPr>
              <a:t>)</a:t>
            </a:r>
            <a:endParaRPr lang="en-US" altLang="en-US" dirty="0">
              <a:latin typeface="Times New Roman" panose="02020603050405020304" pitchFamily="18" charset="0"/>
              <a:cs typeface="Times New Roman" panose="02020603050405020304" pitchFamily="18" charset="0"/>
            </a:endParaRPr>
          </a:p>
          <a:p>
            <a:pPr eaLnBrk="1" hangingPunct="1"/>
            <a:r>
              <a:rPr lang="en-US" altLang="en-US" dirty="0">
                <a:latin typeface="Times New Roman" panose="02020603050405020304" pitchFamily="18" charset="0"/>
                <a:cs typeface="Times New Roman" panose="02020603050405020304" pitchFamily="18" charset="0"/>
              </a:rPr>
              <a:t>3.2/ </a:t>
            </a:r>
            <a:r>
              <a:rPr lang="en-US" altLang="en-US" dirty="0" err="1">
                <a:latin typeface="Times New Roman" panose="02020603050405020304" pitchFamily="18" charset="0"/>
                <a:cs typeface="Times New Roman" panose="02020603050405020304" pitchFamily="18" charset="0"/>
              </a:rPr>
              <a:t>Các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kĩ</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thuật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a:t>
            </a:r>
            <a:r>
              <a:rPr lang="vi-VN" altLang="en-US" dirty="0">
                <a:latin typeface="Times New Roman" panose="02020603050405020304" pitchFamily="18" charset="0"/>
                <a:cs typeface="Times New Roman" panose="02020603050405020304" pitchFamily="18" charset="0"/>
              </a:rPr>
              <a:t>ư</a:t>
            </a:r>
            <a:r>
              <a:rPr lang="en-US" altLang="en-US" dirty="0" err="1">
                <a:latin typeface="Times New Roman" panose="02020603050405020304" pitchFamily="18" charset="0"/>
                <a:cs typeface="Times New Roman" panose="02020603050405020304" pitchFamily="18" charset="0"/>
              </a:rPr>
              <a:t>ờng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sử</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dụng</a:t>
            </a:r>
            <a:endParaRPr lang="en-US" altLang="en-US" dirty="0">
              <a:solidFill>
                <a:srgbClr val="FF0000"/>
              </a:solidFill>
              <a:latin typeface="Times New Roman" panose="02020603050405020304" pitchFamily="18" charset="0"/>
              <a:cs typeface="Times New Roman" panose="02020603050405020304" pitchFamily="18" charset="0"/>
            </a:endParaRPr>
          </a:p>
          <a:p>
            <a:pPr eaLnBrk="1" hangingPunct="1">
              <a:buFontTx/>
              <a:buAutoNum type="alphaLcPeriod"/>
            </a:pPr>
            <a:r>
              <a:rPr lang="en-US" altLang="en-US" dirty="0" err="1">
                <a:latin typeface="Times New Roman" panose="02020603050405020304" pitchFamily="18" charset="0"/>
                <a:cs typeface="Times New Roman" panose="02020603050405020304" pitchFamily="18" charset="0"/>
              </a:rPr>
              <a:t>Viết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nhận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xét</a:t>
            </a:r>
            <a:endParaRPr lang="en-US" altLang="en-US" dirty="0">
              <a:latin typeface="Times New Roman" panose="02020603050405020304" pitchFamily="18" charset="0"/>
              <a:cs typeface="Times New Roman" panose="02020603050405020304" pitchFamily="18" charset="0"/>
            </a:endParaRPr>
          </a:p>
          <a:p>
            <a:pPr eaLnBrk="1" hangingPunct="1">
              <a:buFontTx/>
              <a:buAutoNum type="alphaLcPeriod"/>
            </a:pPr>
            <a:r>
              <a:rPr lang="en-US" altLang="en-US" dirty="0" err="1">
                <a:latin typeface="Times New Roman" panose="02020603050405020304" pitchFamily="18" charset="0"/>
                <a:cs typeface="Times New Roman" panose="02020603050405020304" pitchFamily="18" charset="0"/>
              </a:rPr>
              <a:t>Viết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lời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bình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suy</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nghĩ</a:t>
            </a:r>
            <a:endParaRPr lang="en-US" altLang="en-US" dirty="0">
              <a:latin typeface="Times New Roman" panose="02020603050405020304" pitchFamily="18" charset="0"/>
              <a:cs typeface="Times New Roman" panose="02020603050405020304" pitchFamily="18" charset="0"/>
            </a:endParaRPr>
          </a:p>
          <a:p>
            <a:pPr eaLnBrk="1" hangingPunct="1">
              <a:buFontTx/>
              <a:buAutoNum type="alphaLcPeriod"/>
            </a:pPr>
            <a:r>
              <a:rPr lang="en-US" altLang="en-US" dirty="0" err="1">
                <a:latin typeface="Times New Roman" panose="02020603050405020304" pitchFamily="18" charset="0"/>
                <a:cs typeface="Times New Roman" panose="02020603050405020304" pitchFamily="18" charset="0"/>
              </a:rPr>
              <a:t>Viết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bản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thu</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hoạch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tập</a:t>
            </a:r>
            <a:r>
              <a:rPr lang="en-US" altLang="en-US" dirty="0">
                <a:latin typeface="Times New Roman" panose="02020603050405020304" pitchFamily="18" charset="0"/>
                <a:cs typeface="Times New Roman" panose="02020603050405020304" pitchFamily="18" charset="0"/>
              </a:rPr>
              <a:t> san</a:t>
            </a:r>
          </a:p>
          <a:p>
            <a:pPr eaLnBrk="1" hangingPunct="1">
              <a:buFontTx/>
              <a:buAutoNum type="alphaLcPeriod"/>
            </a:pPr>
            <a:r>
              <a:rPr lang="en-US" altLang="en-US" dirty="0" err="1">
                <a:latin typeface="Times New Roman" panose="02020603050405020304" pitchFamily="18" charset="0"/>
                <a:cs typeface="Times New Roman" panose="02020603050405020304" pitchFamily="18" charset="0"/>
              </a:rPr>
              <a:t>Hồ</a:t>
            </a:r>
            <a:r>
              <a:rPr lang="en-US" altLang="en-US" dirty="0">
                <a:latin typeface="Times New Roman" panose="02020603050405020304" pitchFamily="18" charset="0"/>
                <a:cs typeface="Times New Roman" panose="02020603050405020304" pitchFamily="18" charset="0"/>
              </a:rPr>
              <a:t> s</a:t>
            </a:r>
            <a:r>
              <a:rPr lang="vi-VN" altLang="en-US" dirty="0">
                <a:latin typeface="Times New Roman" panose="02020603050405020304" pitchFamily="18" charset="0"/>
                <a:cs typeface="Times New Roman" panose="02020603050405020304" pitchFamily="18" charset="0"/>
              </a:rPr>
              <a:t>ơ</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học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tập</a:t>
            </a:r>
            <a:endParaRPr lang="en-US" altLang="en-US" dirty="0">
              <a:latin typeface="Times New Roman" panose="02020603050405020304" pitchFamily="18" charset="0"/>
              <a:cs typeface="Times New Roman" panose="02020603050405020304" pitchFamily="18" charset="0"/>
            </a:endParaRPr>
          </a:p>
          <a:p>
            <a:pPr eaLnBrk="1" hangingPunct="1">
              <a:buFontTx/>
              <a:buAutoNum type="alphaLcPeriod"/>
            </a:pPr>
            <a:endParaRPr lang="en-US" altLang="en-US" dirty="0">
              <a:latin typeface="Times New Roman" panose="02020603050405020304" pitchFamily="18" charset="0"/>
              <a:cs typeface="Times New Roman" panose="02020603050405020304" pitchFamily="18" charset="0"/>
            </a:endParaRPr>
          </a:p>
          <a:p>
            <a:pPr eaLnBrk="1" hangingPunct="1">
              <a:buFontTx/>
              <a:buAutoNum type="alphaLcPeriod"/>
            </a:pPr>
            <a:endParaRPr lang="en-US" altLang="en-US" dirty="0">
              <a:latin typeface="Times New Roman" panose="02020603050405020304" pitchFamily="18" charset="0"/>
              <a:cs typeface="Times New Roman" panose="02020603050405020304" pitchFamily="18" charset="0"/>
            </a:endParaRPr>
          </a:p>
          <a:p>
            <a:pPr algn="ctr" eaLnBrk="1" hangingPunct="1"/>
            <a:endParaRPr lang="en-US" altLang="en-US" dirty="0">
              <a:latin typeface="Times New Roman" panose="02020603050405020304" pitchFamily="18" charset="0"/>
              <a:cs typeface="Times New Roman" panose="02020603050405020304" pitchFamily="18" charset="0"/>
            </a:endParaRPr>
          </a:p>
          <a:p>
            <a:pPr algn="ctr" eaLnBrk="1" hangingPunct="1"/>
            <a:endParaRPr lang="en-US" altLang="en-US" dirty="0">
              <a:latin typeface="Times New Roman" panose="02020603050405020304" pitchFamily="18" charset="0"/>
              <a:cs typeface="Times New Roman" panose="02020603050405020304" pitchFamily="18" charset="0"/>
            </a:endParaRPr>
          </a:p>
          <a:p>
            <a:pPr eaLnBrk="1" hangingPunct="1"/>
            <a:r>
              <a:rPr lang="en-US" alt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9509074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arn(inVertical)">
                                      <p:cBhvr>
                                        <p:cTn id="18" dur="500"/>
                                        <p:tgtEl>
                                          <p:spTgt spid="3">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arn(inVertical)">
                                      <p:cBhvr>
                                        <p:cTn id="21" dur="500"/>
                                        <p:tgtEl>
                                          <p:spTgt spid="3">
                                            <p:txEl>
                                              <p:pRg st="4" end="4"/>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arn(inVertical)">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p:cNvSpPr txBox="1">
            <a:spLocks noChangeArrowheads="1"/>
          </p:cNvSpPr>
          <p:nvPr/>
        </p:nvSpPr>
        <p:spPr bwMode="auto">
          <a:xfrm>
            <a:off x="342900" y="168275"/>
            <a:ext cx="8458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ctr"/>
            <a:r>
              <a:rPr lang="en-US" altLang="en-US" sz="3600" b="1" i="1">
                <a:solidFill>
                  <a:srgbClr val="FF0000"/>
                </a:solidFill>
                <a:latin typeface="Times New Roman" panose="02020603050405020304" pitchFamily="18" charset="0"/>
                <a:cs typeface="Times New Roman" panose="02020603050405020304" pitchFamily="18" charset="0"/>
              </a:rPr>
              <a:t>MỘT SỐ KĨ THUẬT KHÁC</a:t>
            </a:r>
          </a:p>
        </p:txBody>
      </p:sp>
      <p:sp>
        <p:nvSpPr>
          <p:cNvPr id="11267" name="TextBox 2"/>
          <p:cNvSpPr txBox="1">
            <a:spLocks noChangeArrowheads="1"/>
          </p:cNvSpPr>
          <p:nvPr/>
        </p:nvSpPr>
        <p:spPr bwMode="auto">
          <a:xfrm>
            <a:off x="304800" y="1066800"/>
            <a:ext cx="88392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r>
              <a:rPr lang="en-US" altLang="en-US" b="1" i="1" u="sng">
                <a:latin typeface="Times New Roman" panose="02020603050405020304" pitchFamily="18" charset="0"/>
                <a:cs typeface="Times New Roman" panose="02020603050405020304" pitchFamily="18" charset="0"/>
              </a:rPr>
              <a:t>1/ Phân tích và phản hồi: Là kĩ thuật đ</a:t>
            </a:r>
            <a:r>
              <a:rPr lang="vi-VN" altLang="en-US" b="1" i="1" u="sng">
                <a:latin typeface="Times New Roman" panose="02020603050405020304" pitchFamily="18" charset="0"/>
                <a:cs typeface="Times New Roman" panose="02020603050405020304" pitchFamily="18" charset="0"/>
              </a:rPr>
              <a:t>ư</a:t>
            </a:r>
            <a:r>
              <a:rPr lang="en-US" altLang="en-US" b="1" i="1" u="sng">
                <a:latin typeface="Times New Roman" panose="02020603050405020304" pitchFamily="18" charset="0"/>
                <a:cs typeface="Times New Roman" panose="02020603050405020304" pitchFamily="18" charset="0"/>
              </a:rPr>
              <a:t>ợc dùng phổ biến trong ĐGTX.</a:t>
            </a:r>
          </a:p>
          <a:p>
            <a:endParaRPr lang="en-US" altLang="en-US" b="1" i="1" u="sng">
              <a:latin typeface="Times New Roman" panose="02020603050405020304" pitchFamily="18" charset="0"/>
              <a:cs typeface="Times New Roman" panose="02020603050405020304" pitchFamily="18" charset="0"/>
            </a:endParaRPr>
          </a:p>
          <a:p>
            <a:r>
              <a:rPr lang="en-US" altLang="en-US" i="1" u="sng">
                <a:latin typeface="Times New Roman" panose="02020603050405020304" pitchFamily="18" charset="0"/>
                <a:cs typeface="Times New Roman" panose="02020603050405020304" pitchFamily="18" charset="0"/>
              </a:rPr>
              <a:t>Ví dụ: </a:t>
            </a:r>
            <a:r>
              <a:rPr lang="en-US" altLang="en-US">
                <a:latin typeface="Times New Roman" panose="02020603050405020304" pitchFamily="18" charset="0"/>
                <a:cs typeface="Times New Roman" panose="02020603050405020304" pitchFamily="18" charset="0"/>
              </a:rPr>
              <a:t>Dạy bài Đất và rừng Địa lý lớp 4,5</a:t>
            </a:r>
          </a:p>
          <a:p>
            <a:r>
              <a:rPr lang="en-US" altLang="en-US">
                <a:latin typeface="Times New Roman" panose="02020603050405020304" pitchFamily="18" charset="0"/>
                <a:cs typeface="Times New Roman" panose="02020603050405020304" pitchFamily="18" charset="0"/>
              </a:rPr>
              <a:t>	GV cần quan sát và h</a:t>
            </a:r>
            <a:r>
              <a:rPr lang="vi-VN" altLang="en-US">
                <a:latin typeface="Times New Roman" panose="02020603050405020304" pitchFamily="18" charset="0"/>
                <a:cs typeface="Times New Roman" panose="02020603050405020304" pitchFamily="18" charset="0"/>
              </a:rPr>
              <a:t>ư</a:t>
            </a:r>
            <a:r>
              <a:rPr lang="en-US" altLang="en-US">
                <a:latin typeface="Times New Roman" panose="02020603050405020304" pitchFamily="18" charset="0"/>
                <a:cs typeface="Times New Roman" panose="02020603050405020304" pitchFamily="18" charset="0"/>
              </a:rPr>
              <a:t>ớng dẫn HS cách phân tích các loại đất chính theo từng vùng miền. GV ghi nhận lại để theo dõi và có biện pháp hỗ trợ HS.</a:t>
            </a:r>
          </a:p>
          <a:p>
            <a:r>
              <a:rPr lang="en-US" altLang="en-US">
                <a:latin typeface="Times New Roman" panose="02020603050405020304" pitchFamily="18" charset="0"/>
                <a:cs typeface="Times New Roman" panose="02020603050405020304" pitchFamily="18" charset="0"/>
              </a:rPr>
              <a:t>	HS sẽ dựa vào bài học, hình ảnh sưu tầm để phân tích và chia sẻ, phản hồi cùng bạn và thầy cô mình.</a:t>
            </a:r>
          </a:p>
          <a:p>
            <a:endParaRPr lang="en-US" alt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03254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500"/>
                                        <p:tgtEl>
                                          <p:spTgt spid="1126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1267">
                                            <p:txEl>
                                              <p:pRg st="2" end="2"/>
                                            </p:txEl>
                                          </p:spTgt>
                                        </p:tgtEl>
                                        <p:attrNameLst>
                                          <p:attrName>style.visibility</p:attrName>
                                        </p:attrNameLst>
                                      </p:cBhvr>
                                      <p:to>
                                        <p:strVal val="visible"/>
                                      </p:to>
                                    </p:set>
                                    <p:animEffect transition="in" filter="fade">
                                      <p:cBhvr>
                                        <p:cTn id="10" dur="500"/>
                                        <p:tgtEl>
                                          <p:spTgt spid="11267">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1267">
                                            <p:txEl>
                                              <p:pRg st="3" end="3"/>
                                            </p:txEl>
                                          </p:spTgt>
                                        </p:tgtEl>
                                        <p:attrNameLst>
                                          <p:attrName>style.visibility</p:attrName>
                                        </p:attrNameLst>
                                      </p:cBhvr>
                                      <p:to>
                                        <p:strVal val="visible"/>
                                      </p:to>
                                    </p:set>
                                    <p:animEffect transition="in" filter="fade">
                                      <p:cBhvr>
                                        <p:cTn id="13" dur="500"/>
                                        <p:tgtEl>
                                          <p:spTgt spid="11267">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1267">
                                            <p:txEl>
                                              <p:pRg st="4" end="4"/>
                                            </p:txEl>
                                          </p:spTgt>
                                        </p:tgtEl>
                                        <p:attrNameLst>
                                          <p:attrName>style.visibility</p:attrName>
                                        </p:attrNameLst>
                                      </p:cBhvr>
                                      <p:to>
                                        <p:strVal val="visible"/>
                                      </p:to>
                                    </p:set>
                                    <p:animEffect transition="in" filter="fade">
                                      <p:cBhvr>
                                        <p:cTn id="16" dur="500"/>
                                        <p:tgtEl>
                                          <p:spTgt spid="112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1310</TotalTime>
  <Words>1540</Words>
  <Application>Microsoft Office PowerPoint</Application>
  <PresentationFormat>On-screen Show (4:3)</PresentationFormat>
  <Paragraphs>163</Paragraphs>
  <Slides>24</Slides>
  <Notes>0</Notes>
  <HiddenSlides>0</HiddenSlides>
  <MMClips>2</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Giáo viên đưa ra tình huống</vt:lpstr>
      <vt:lpstr>Câu hỏi</vt:lpstr>
      <vt:lpstr>Gợi ý</vt:lpstr>
      <vt:lpstr>Gợi ý</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SỞ GIÁO DỤC VÀ ĐÀO TẠO PHÒNG GIÁO DỤC TIỂU HỌC ------------------</dc:title>
  <dc:creator>Kim Trang</dc:creator>
  <cp:lastModifiedBy>THANH</cp:lastModifiedBy>
  <cp:revision>61</cp:revision>
  <cp:lastPrinted>2018-03-16T01:53:46Z</cp:lastPrinted>
  <dcterms:created xsi:type="dcterms:W3CDTF">2018-01-15T09:49:35Z</dcterms:created>
  <dcterms:modified xsi:type="dcterms:W3CDTF">2018-03-16T03:13:39Z</dcterms:modified>
</cp:coreProperties>
</file>